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  <p:ext uri="GoogleSlidesCustomDataVersion2">
      <go:slidesCustomData xmlns:go="http://customooxmlschemas.google.com/" r:id="rId23" roundtripDataSignature="AMtx7mj+mplGzEhK9a9RzrKj+eX6EQbs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7.png>
</file>

<file path=ppt/media/image4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8d72df6ae0_0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g38d72df6ae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g38d72df6ae0_0_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0" name="Google Shape;43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8d72df6ae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38d72df6ae0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8d72df6ae0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38d72df6ae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38d72df6ae0_0_5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仅标题">
  <p:cSld name="1_仅标题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/>
          <p:nvPr>
            <p:ph idx="10" type="dt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1" type="ftr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7"/>
          <p:cNvSpPr txBox="1"/>
          <p:nvPr>
            <p:ph idx="12" type="sldNum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hart Right Alt. 2">
  <p:cSld name="Picture with Chart Right Alt. 2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6"/>
          <p:cNvSpPr/>
          <p:nvPr>
            <p:ph idx="2" type="pic"/>
          </p:nvPr>
        </p:nvSpPr>
        <p:spPr>
          <a:xfrm>
            <a:off x="4623435" y="0"/>
            <a:ext cx="4514849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26"/>
          <p:cNvSpPr/>
          <p:nvPr>
            <p:ph idx="3" type="chart"/>
          </p:nvPr>
        </p:nvSpPr>
        <p:spPr>
          <a:xfrm>
            <a:off x="4857750" y="1337073"/>
            <a:ext cx="3994785" cy="321230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26"/>
          <p:cNvSpPr txBox="1"/>
          <p:nvPr>
            <p:ph type="title"/>
          </p:nvPr>
        </p:nvSpPr>
        <p:spPr>
          <a:xfrm>
            <a:off x="171450" y="134780"/>
            <a:ext cx="4451985" cy="64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Free Blank With Footer">
  <p:cSld name="1_Free Blank With Foot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7"/>
          <p:cNvSpPr/>
          <p:nvPr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27"/>
          <p:cNvSpPr txBox="1"/>
          <p:nvPr>
            <p:ph idx="12" type="sldNum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sz="1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b="1" sz="1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b="1" sz="1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b="1" sz="1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b="1" sz="1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b="1" sz="1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b="1" sz="1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b="1" sz="1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b="1" sz="1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27"/>
          <p:cNvSpPr txBox="1"/>
          <p:nvPr>
            <p:ph type="title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400"/>
              <a:buFont typeface="Calibri"/>
              <a:buNone/>
              <a:defRPr b="1" sz="2400">
                <a:solidFill>
                  <a:srgbClr val="19191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7"/>
          <p:cNvSpPr txBox="1"/>
          <p:nvPr>
            <p:ph idx="1" type="body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spcBef>
                <a:spcPts val="240"/>
              </a:spcBef>
              <a:spcAft>
                <a:spcPts val="0"/>
              </a:spcAft>
              <a:buClr>
                <a:srgbClr val="BFBFBF"/>
              </a:buClr>
              <a:buSzPts val="1200"/>
              <a:buNone/>
              <a:defRPr b="1" i="0" sz="1200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hart Right">
  <p:cSld name="Picture with Chart Righ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8"/>
          <p:cNvSpPr/>
          <p:nvPr>
            <p:ph idx="2" type="pic"/>
          </p:nvPr>
        </p:nvSpPr>
        <p:spPr>
          <a:xfrm>
            <a:off x="0" y="0"/>
            <a:ext cx="37719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28"/>
          <p:cNvSpPr/>
          <p:nvPr>
            <p:ph idx="3" type="chart"/>
          </p:nvPr>
        </p:nvSpPr>
        <p:spPr>
          <a:xfrm>
            <a:off x="4092179" y="1337073"/>
            <a:ext cx="4577953" cy="321230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28"/>
          <p:cNvSpPr txBox="1"/>
          <p:nvPr>
            <p:ph type="title"/>
          </p:nvPr>
        </p:nvSpPr>
        <p:spPr>
          <a:xfrm>
            <a:off x="4092178" y="134780"/>
            <a:ext cx="4423172" cy="64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Landscape Top">
  <p:cSld name="Big Landscape Top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9"/>
          <p:cNvSpPr txBox="1"/>
          <p:nvPr>
            <p:ph idx="12" type="sldNum"/>
          </p:nvPr>
        </p:nvSpPr>
        <p:spPr>
          <a:xfrm>
            <a:off x="8446770" y="302895"/>
            <a:ext cx="48006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" name="Google Shape;62;p29"/>
          <p:cNvSpPr/>
          <p:nvPr>
            <p:ph idx="2" type="pic"/>
          </p:nvPr>
        </p:nvSpPr>
        <p:spPr>
          <a:xfrm>
            <a:off x="0" y="0"/>
            <a:ext cx="9144000" cy="316825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Landscape Bottom">
  <p:cSld name="Big Landscape Bottom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/>
          <p:nvPr>
            <p:ph idx="2" type="pic"/>
          </p:nvPr>
        </p:nvSpPr>
        <p:spPr>
          <a:xfrm>
            <a:off x="0" y="1975246"/>
            <a:ext cx="9144000" cy="3168254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30"/>
          <p:cNvSpPr txBox="1"/>
          <p:nvPr>
            <p:ph type="title"/>
          </p:nvPr>
        </p:nvSpPr>
        <p:spPr>
          <a:xfrm>
            <a:off x="628650" y="134780"/>
            <a:ext cx="7886700" cy="64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6" name="Google Shape;66;p30"/>
          <p:cNvCxnSpPr/>
          <p:nvPr/>
        </p:nvCxnSpPr>
        <p:spPr>
          <a:xfrm rot="10800000">
            <a:off x="4572000" y="508541"/>
            <a:ext cx="0" cy="405000"/>
          </a:xfrm>
          <a:prstGeom prst="straightConnector1">
            <a:avLst/>
          </a:prstGeom>
          <a:noFill/>
          <a:ln cap="flat" cmpd="sng" w="25400">
            <a:solidFill>
              <a:srgbClr val="2A87C2"/>
            </a:solidFill>
            <a:prstDash val="solid"/>
            <a:bevel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icture">
  <p:cSld name="Half Pictur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3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1"/>
          <p:cNvSpPr txBox="1"/>
          <p:nvPr>
            <p:ph idx="12" type="sldNum"/>
          </p:nvPr>
        </p:nvSpPr>
        <p:spPr>
          <a:xfrm>
            <a:off x="8446770" y="302895"/>
            <a:ext cx="48006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1" name="Google Shape;71;p31"/>
          <p:cNvSpPr/>
          <p:nvPr>
            <p:ph idx="2" type="pic"/>
          </p:nvPr>
        </p:nvSpPr>
        <p:spPr>
          <a:xfrm>
            <a:off x="0" y="0"/>
            <a:ext cx="4870048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31"/>
          <p:cNvSpPr txBox="1"/>
          <p:nvPr>
            <p:ph type="title"/>
          </p:nvPr>
        </p:nvSpPr>
        <p:spPr>
          <a:xfrm>
            <a:off x="628650" y="134780"/>
            <a:ext cx="7886700" cy="64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>
  <p:cSld name="空白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2"/>
          <p:cNvSpPr txBox="1"/>
          <p:nvPr>
            <p:ph idx="10" type="dt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2"/>
          <p:cNvSpPr txBox="1"/>
          <p:nvPr>
            <p:ph idx="11" type="ftr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2"/>
          <p:cNvSpPr txBox="1"/>
          <p:nvPr>
            <p:ph idx="12" type="sldNum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c标题幻灯片">
  <p:cSld name="cc标题幻灯片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自定义版式">
  <p:cSld name="1_自定义版式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9"/>
          <p:cNvSpPr/>
          <p:nvPr>
            <p:ph idx="2" type="pic"/>
          </p:nvPr>
        </p:nvSpPr>
        <p:spPr>
          <a:xfrm>
            <a:off x="2" y="2"/>
            <a:ext cx="9143998" cy="514349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空白" type="blank">
  <p:cSld name="BLANK">
    <p:bg>
      <p:bgPr>
        <a:solidFill>
          <a:srgbClr val="F2F2F2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0"/>
          <p:cNvSpPr txBox="1"/>
          <p:nvPr>
            <p:ph idx="10" type="dt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1" type="ftr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2" type="sldNum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空白">
  <p:cSld name="2_空白">
    <p:bg>
      <p:bgPr>
        <a:solidFill>
          <a:srgbClr val="F2F2F2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1"/>
          <p:cNvSpPr txBox="1"/>
          <p:nvPr>
            <p:ph idx="10" type="dt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1" type="ftr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2" type="sldNum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空白">
  <p:cSld name="3_空白">
    <p:bg>
      <p:bgPr>
        <a:solidFill>
          <a:srgbClr val="F2F2F2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2"/>
          <p:cNvSpPr txBox="1"/>
          <p:nvPr>
            <p:ph idx="10" type="dt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1" type="ftr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2" type="sldNum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空白">
  <p:cSld name="4_空白">
    <p:bg>
      <p:bgPr>
        <a:solidFill>
          <a:srgbClr val="F2F2F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3"/>
          <p:cNvSpPr txBox="1"/>
          <p:nvPr>
            <p:ph idx="10" type="dt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3"/>
          <p:cNvSpPr txBox="1"/>
          <p:nvPr>
            <p:ph idx="11" type="ftr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3"/>
          <p:cNvSpPr txBox="1"/>
          <p:nvPr>
            <p:ph idx="12" type="sldNum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自定义版式">
  <p:cSld name="自定义版式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5"/>
          <p:cNvSpPr txBox="1"/>
          <p:nvPr>
            <p:ph type="title"/>
          </p:nvPr>
        </p:nvSpPr>
        <p:spPr>
          <a:xfrm>
            <a:off x="628650" y="134780"/>
            <a:ext cx="7886700" cy="64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3" name="Google Shape;43;p25"/>
          <p:cNvCxnSpPr/>
          <p:nvPr/>
        </p:nvCxnSpPr>
        <p:spPr>
          <a:xfrm rot="10800000">
            <a:off x="4572000" y="508541"/>
            <a:ext cx="0" cy="405000"/>
          </a:xfrm>
          <a:prstGeom prst="straightConnector1">
            <a:avLst/>
          </a:prstGeom>
          <a:noFill/>
          <a:ln cap="flat" cmpd="sng" w="25400">
            <a:solidFill>
              <a:srgbClr val="2A87C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4" name="Google Shape;44;p25"/>
          <p:cNvSpPr txBox="1"/>
          <p:nvPr>
            <p:ph idx="12" type="sldNum"/>
          </p:nvPr>
        </p:nvSpPr>
        <p:spPr>
          <a:xfrm>
            <a:off x="8446770" y="297180"/>
            <a:ext cx="48006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title"/>
          </p:nvPr>
        </p:nvSpPr>
        <p:spPr>
          <a:xfrm>
            <a:off x="457201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6"/>
          <p:cNvSpPr txBox="1"/>
          <p:nvPr>
            <p:ph idx="1" type="body"/>
          </p:nvPr>
        </p:nvSpPr>
        <p:spPr>
          <a:xfrm>
            <a:off x="457201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6"/>
          <p:cNvSpPr txBox="1"/>
          <p:nvPr>
            <p:ph idx="10" type="dt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6"/>
          <p:cNvSpPr txBox="1"/>
          <p:nvPr>
            <p:ph idx="11" type="ftr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6"/>
          <p:cNvSpPr txBox="1"/>
          <p:nvPr>
            <p:ph idx="12" type="sldNum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7.pn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7.png"/><Relationship Id="rId5" Type="http://schemas.openxmlformats.org/officeDocument/2006/relationships/image" Target="../media/image15.png"/><Relationship Id="rId6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7.png"/><Relationship Id="rId5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27.png"/><Relationship Id="rId7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7.png"/><Relationship Id="rId5" Type="http://schemas.openxmlformats.org/officeDocument/2006/relationships/image" Target="../media/image27.png"/><Relationship Id="rId6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27.png"/><Relationship Id="rId5" Type="http://schemas.openxmlformats.org/officeDocument/2006/relationships/image" Target="../media/image19.png"/><Relationship Id="rId6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21.png"/><Relationship Id="rId5" Type="http://schemas.openxmlformats.org/officeDocument/2006/relationships/image" Target="../media/image27.png"/><Relationship Id="rId6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27.png"/><Relationship Id="rId5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27.png"/><Relationship Id="rId5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7.png"/><Relationship Id="rId9" Type="http://schemas.openxmlformats.org/officeDocument/2006/relationships/hyperlink" Target="https://www.nbcnewyork.com/news/local/crime-and-courts/nyc-shootings-and-murders-are-down-but-overall-crime-is-up-for-2022-nypd/3766036/" TargetMode="External"/><Relationship Id="rId5" Type="http://schemas.openxmlformats.org/officeDocument/2006/relationships/image" Target="../media/image2.png"/><Relationship Id="rId6" Type="http://schemas.openxmlformats.org/officeDocument/2006/relationships/hyperlink" Target="https://www.reuters.com/article/world/uk/new-york-city-murders-hit-record-low-in-2014-ny-times-idUSKBN0KA1UH" TargetMode="External"/><Relationship Id="rId7" Type="http://schemas.openxmlformats.org/officeDocument/2006/relationships/hyperlink" Target="https://time.com/5699045/brooklyn-shooting-october-new-york-city/?utm_source=chatgpt.com" TargetMode="External"/><Relationship Id="rId8" Type="http://schemas.openxmlformats.org/officeDocument/2006/relationships/hyperlink" Target="https://www.bloomberg.com/news/articles/2020-04-02/nyc-response-times-lag-as-ambulances-wait-in-line-at-the-er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7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7.png"/><Relationship Id="rId6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hyperlink" Target="https://www.nyc.gov/site/nypd/stats/crime-statistics/citywide-crime-stats.page" TargetMode="External"/><Relationship Id="rId9" Type="http://schemas.openxmlformats.org/officeDocument/2006/relationships/image" Target="../media/image2.png"/><Relationship Id="rId5" Type="http://schemas.openxmlformats.org/officeDocument/2006/relationships/hyperlink" Target="https://catalog.data.gov/dataset/nypd-arrest-data-year-to-date" TargetMode="External"/><Relationship Id="rId6" Type="http://schemas.openxmlformats.org/officeDocument/2006/relationships/hyperlink" Target="https://data.cityofnewyork.us/Public-Safety/Emergency-Response-Incidents/pasr-j7fb/about_data" TargetMode="External"/><Relationship Id="rId7" Type="http://schemas.openxmlformats.org/officeDocument/2006/relationships/hyperlink" Target="https://catalog.data.gov/dataset/911-end-to-end-data" TargetMode="External"/><Relationship Id="rId8" Type="http://schemas.openxmlformats.org/officeDocument/2006/relationships/image" Target="../media/image2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27.png"/><Relationship Id="rId7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7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Administrator\Desktop\00\1857d530f802def.jpg" id="82" name="Google Shape;8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55795" y="915035"/>
            <a:ext cx="4688205" cy="417639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"/>
          <p:cNvSpPr/>
          <p:nvPr/>
        </p:nvSpPr>
        <p:spPr>
          <a:xfrm>
            <a:off x="323215" y="4125595"/>
            <a:ext cx="4444365" cy="6889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Team 05 - Ahrar Karim, Shengqi Wei, Tanmay Yenge, Mokhinur Talibzhanova, Michael Allieri.</a:t>
            </a:r>
            <a:endParaRPr b="0" i="0" sz="1600" u="none" cap="none" strike="noStrike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descr="ccb45955e1b5c4cd5da3685665a0c457" id="84" name="Google Shape;8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251460" y="821055"/>
            <a:ext cx="6046470" cy="1139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Crime and Emergency Response Analysis</a:t>
            </a:r>
            <a:endParaRPr b="1" i="0" sz="3600" u="none" cap="none" strike="noStrike">
              <a:solidFill>
                <a:srgbClr val="2C94C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251460" y="3503930"/>
            <a:ext cx="3896360" cy="4445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BA780  Final Presentation</a:t>
            </a:r>
            <a:endParaRPr b="1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7" name="Google Shape;87;p1"/>
          <p:cNvCxnSpPr/>
          <p:nvPr/>
        </p:nvCxnSpPr>
        <p:spPr>
          <a:xfrm>
            <a:off x="179705" y="2101215"/>
            <a:ext cx="4824095" cy="0"/>
          </a:xfrm>
          <a:prstGeom prst="straightConnector1">
            <a:avLst/>
          </a:prstGeom>
          <a:noFill/>
          <a:ln cap="flat" cmpd="sng" w="12700">
            <a:solidFill>
              <a:srgbClr val="2C94C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" name="Google Shape;88;p1"/>
          <p:cNvSpPr txBox="1"/>
          <p:nvPr/>
        </p:nvSpPr>
        <p:spPr>
          <a:xfrm>
            <a:off x="234315" y="2234565"/>
            <a:ext cx="4997450" cy="5219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Exploring how crime patterns and emergency response efficiency vary across New York City boroughs.</a:t>
            </a:r>
            <a:endParaRPr i="1" sz="14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40345" y="51435"/>
            <a:ext cx="1400810" cy="975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advClick="0" spd="slow" p14:dur="1000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1"/>
          <p:cNvSpPr/>
          <p:nvPr/>
        </p:nvSpPr>
        <p:spPr>
          <a:xfrm flipH="1" rot="10800000">
            <a:off x="3737089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11"/>
          <p:cNvSpPr txBox="1"/>
          <p:nvPr/>
        </p:nvSpPr>
        <p:spPr>
          <a:xfrm>
            <a:off x="3947677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11"/>
          <p:cNvSpPr/>
          <p:nvPr/>
        </p:nvSpPr>
        <p:spPr>
          <a:xfrm flipH="1" rot="10800000">
            <a:off x="6353673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11"/>
          <p:cNvSpPr txBox="1"/>
          <p:nvPr/>
        </p:nvSpPr>
        <p:spPr>
          <a:xfrm>
            <a:off x="6564261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1"/>
          <p:cNvSpPr/>
          <p:nvPr/>
        </p:nvSpPr>
        <p:spPr>
          <a:xfrm flipH="1" rot="10800000">
            <a:off x="3737089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1"/>
          <p:cNvSpPr txBox="1"/>
          <p:nvPr/>
        </p:nvSpPr>
        <p:spPr>
          <a:xfrm>
            <a:off x="3947677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11"/>
          <p:cNvSpPr/>
          <p:nvPr/>
        </p:nvSpPr>
        <p:spPr>
          <a:xfrm flipH="1" rot="10800000">
            <a:off x="6353673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11"/>
          <p:cNvSpPr txBox="1"/>
          <p:nvPr/>
        </p:nvSpPr>
        <p:spPr>
          <a:xfrm>
            <a:off x="6564261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1"/>
          <p:cNvSpPr/>
          <p:nvPr/>
        </p:nvSpPr>
        <p:spPr>
          <a:xfrm flipH="1" rot="10800000">
            <a:off x="3737089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11"/>
          <p:cNvSpPr txBox="1"/>
          <p:nvPr/>
        </p:nvSpPr>
        <p:spPr>
          <a:xfrm>
            <a:off x="3947677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1"/>
          <p:cNvSpPr/>
          <p:nvPr/>
        </p:nvSpPr>
        <p:spPr>
          <a:xfrm flipH="1" rot="10800000">
            <a:off x="6353673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11"/>
          <p:cNvSpPr txBox="1"/>
          <p:nvPr/>
        </p:nvSpPr>
        <p:spPr>
          <a:xfrm>
            <a:off x="6564261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11"/>
          <p:cNvSpPr txBox="1"/>
          <p:nvPr/>
        </p:nvSpPr>
        <p:spPr>
          <a:xfrm>
            <a:off x="596327" y="1998868"/>
            <a:ext cx="2357961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3" name="Google Shape;303;p11"/>
          <p:cNvCxnSpPr/>
          <p:nvPr/>
        </p:nvCxnSpPr>
        <p:spPr>
          <a:xfrm>
            <a:off x="1590675" y="3035810"/>
            <a:ext cx="390525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04" name="Google Shape;30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305" name="Google Shape;305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26650" y="6525"/>
            <a:ext cx="6198299" cy="3800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689215" y="86995"/>
            <a:ext cx="1363345" cy="75755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1"/>
          <p:cNvSpPr txBox="1"/>
          <p:nvPr/>
        </p:nvSpPr>
        <p:spPr>
          <a:xfrm>
            <a:off x="1240925" y="3881880"/>
            <a:ext cx="6198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Strong positive correlation: more shootings → more arrests, reflecting proportional law enforcement response.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Brooklyn and Bronx clusters dominate high-shooting, high-arrest zones.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Wider variance at upper ranges suggests uneven arrest efficiency among precincts.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0"/>
          <p:cNvSpPr/>
          <p:nvPr/>
        </p:nvSpPr>
        <p:spPr>
          <a:xfrm flipH="1" rot="10800000">
            <a:off x="3737089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0"/>
          <p:cNvSpPr txBox="1"/>
          <p:nvPr/>
        </p:nvSpPr>
        <p:spPr>
          <a:xfrm>
            <a:off x="3947677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0"/>
          <p:cNvSpPr/>
          <p:nvPr/>
        </p:nvSpPr>
        <p:spPr>
          <a:xfrm flipH="1" rot="10800000">
            <a:off x="6353673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10"/>
          <p:cNvSpPr txBox="1"/>
          <p:nvPr/>
        </p:nvSpPr>
        <p:spPr>
          <a:xfrm>
            <a:off x="6564261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10"/>
          <p:cNvSpPr/>
          <p:nvPr/>
        </p:nvSpPr>
        <p:spPr>
          <a:xfrm flipH="1" rot="10800000">
            <a:off x="3737089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10"/>
          <p:cNvSpPr txBox="1"/>
          <p:nvPr/>
        </p:nvSpPr>
        <p:spPr>
          <a:xfrm>
            <a:off x="3947677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10"/>
          <p:cNvSpPr/>
          <p:nvPr/>
        </p:nvSpPr>
        <p:spPr>
          <a:xfrm flipH="1" rot="10800000">
            <a:off x="6353673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10"/>
          <p:cNvSpPr txBox="1"/>
          <p:nvPr/>
        </p:nvSpPr>
        <p:spPr>
          <a:xfrm>
            <a:off x="6564261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10"/>
          <p:cNvSpPr/>
          <p:nvPr/>
        </p:nvSpPr>
        <p:spPr>
          <a:xfrm flipH="1" rot="10800000">
            <a:off x="3737089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10"/>
          <p:cNvSpPr txBox="1"/>
          <p:nvPr/>
        </p:nvSpPr>
        <p:spPr>
          <a:xfrm>
            <a:off x="3947677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10"/>
          <p:cNvSpPr/>
          <p:nvPr/>
        </p:nvSpPr>
        <p:spPr>
          <a:xfrm flipH="1" rot="10800000">
            <a:off x="6353673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10"/>
          <p:cNvSpPr txBox="1"/>
          <p:nvPr/>
        </p:nvSpPr>
        <p:spPr>
          <a:xfrm>
            <a:off x="6564261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10"/>
          <p:cNvSpPr txBox="1"/>
          <p:nvPr/>
        </p:nvSpPr>
        <p:spPr>
          <a:xfrm>
            <a:off x="596327" y="1998868"/>
            <a:ext cx="2357961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7" name="Google Shape;327;p10"/>
          <p:cNvCxnSpPr/>
          <p:nvPr/>
        </p:nvCxnSpPr>
        <p:spPr>
          <a:xfrm>
            <a:off x="1590675" y="3035810"/>
            <a:ext cx="390525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28" name="Google Shape;32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329" name="Google Shape;329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42525" y="1110425"/>
            <a:ext cx="8901477" cy="2696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10"/>
          <p:cNvSpPr txBox="1"/>
          <p:nvPr/>
        </p:nvSpPr>
        <p:spPr>
          <a:xfrm>
            <a:off x="1032950" y="3807100"/>
            <a:ext cx="66384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dense cluster for black victims perpetrators as well as white hispanic victims and perpetrators suggests that violent crimes are usually between individuals with same racial background.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 violent crimes are male driven and intraracial, law enforcement can focus on neighborhoods where intra group violence is concentrated. Male mentorship and youth programs can 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also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be implemented to focus on early intervention.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8d72df6ae0_0_29"/>
          <p:cNvSpPr/>
          <p:nvPr/>
        </p:nvSpPr>
        <p:spPr>
          <a:xfrm flipH="1" rot="10800000">
            <a:off x="3737089" y="1526527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g38d72df6ae0_0_29"/>
          <p:cNvSpPr txBox="1"/>
          <p:nvPr/>
        </p:nvSpPr>
        <p:spPr>
          <a:xfrm>
            <a:off x="3947677" y="1468616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g38d72df6ae0_0_29"/>
          <p:cNvSpPr/>
          <p:nvPr/>
        </p:nvSpPr>
        <p:spPr>
          <a:xfrm flipH="1" rot="10800000">
            <a:off x="6353673" y="1526527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g38d72df6ae0_0_29"/>
          <p:cNvSpPr txBox="1"/>
          <p:nvPr/>
        </p:nvSpPr>
        <p:spPr>
          <a:xfrm>
            <a:off x="6564261" y="1468616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g38d72df6ae0_0_29"/>
          <p:cNvSpPr/>
          <p:nvPr/>
        </p:nvSpPr>
        <p:spPr>
          <a:xfrm flipH="1" rot="10800000">
            <a:off x="3737089" y="2518872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g38d72df6ae0_0_29"/>
          <p:cNvSpPr txBox="1"/>
          <p:nvPr/>
        </p:nvSpPr>
        <p:spPr>
          <a:xfrm>
            <a:off x="3947677" y="2460961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g38d72df6ae0_0_29"/>
          <p:cNvSpPr/>
          <p:nvPr/>
        </p:nvSpPr>
        <p:spPr>
          <a:xfrm flipH="1" rot="10800000">
            <a:off x="6353673" y="2518872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38d72df6ae0_0_29"/>
          <p:cNvSpPr txBox="1"/>
          <p:nvPr/>
        </p:nvSpPr>
        <p:spPr>
          <a:xfrm>
            <a:off x="6564261" y="2460961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g38d72df6ae0_0_29"/>
          <p:cNvSpPr/>
          <p:nvPr/>
        </p:nvSpPr>
        <p:spPr>
          <a:xfrm flipH="1" rot="10800000">
            <a:off x="3737089" y="3496701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38d72df6ae0_0_29"/>
          <p:cNvSpPr txBox="1"/>
          <p:nvPr/>
        </p:nvSpPr>
        <p:spPr>
          <a:xfrm>
            <a:off x="3947677" y="3438790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38d72df6ae0_0_29"/>
          <p:cNvSpPr/>
          <p:nvPr/>
        </p:nvSpPr>
        <p:spPr>
          <a:xfrm flipH="1" rot="10800000">
            <a:off x="6353673" y="3496701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g38d72df6ae0_0_29"/>
          <p:cNvSpPr txBox="1"/>
          <p:nvPr/>
        </p:nvSpPr>
        <p:spPr>
          <a:xfrm>
            <a:off x="6564261" y="3438790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g38d72df6ae0_0_29"/>
          <p:cNvSpPr txBox="1"/>
          <p:nvPr/>
        </p:nvSpPr>
        <p:spPr>
          <a:xfrm>
            <a:off x="596327" y="1998868"/>
            <a:ext cx="2358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0" name="Google Shape;350;g38d72df6ae0_0_29"/>
          <p:cNvCxnSpPr/>
          <p:nvPr/>
        </p:nvCxnSpPr>
        <p:spPr>
          <a:xfrm>
            <a:off x="1590675" y="3035810"/>
            <a:ext cx="390600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51" name="Google Shape;351;g38d72df6ae0_0_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矢量智能对象" id="352" name="Google Shape;352;g38d72df6ae0_0_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28305" y="194945"/>
            <a:ext cx="949959" cy="9518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353" name="Google Shape;353;g38d72df6ae0_0_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51445" y="4465955"/>
            <a:ext cx="1301112" cy="583564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g38d72df6ae0_0_29"/>
          <p:cNvSpPr txBox="1"/>
          <p:nvPr/>
        </p:nvSpPr>
        <p:spPr>
          <a:xfrm>
            <a:off x="1018000" y="3668200"/>
            <a:ext cx="67983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11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sz="1300">
                <a:solidFill>
                  <a:schemeClr val="dk1"/>
                </a:solidFill>
              </a:rPr>
              <a:t>This chart reveals a significant difference in scale, with the volume of daily emergency incidents being substantially higher and more consistent than the number of shooting incidents.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sz="1300">
                <a:solidFill>
                  <a:schemeClr val="dk1"/>
                </a:solidFill>
              </a:rPr>
              <a:t>Despite sharing the same timeline, the two metrics </a:t>
            </a:r>
            <a:r>
              <a:rPr b="1" lang="en-US" sz="1300">
                <a:solidFill>
                  <a:schemeClr val="dk1"/>
                </a:solidFill>
              </a:rPr>
              <a:t>do not show a strong direct daily correlation</a:t>
            </a:r>
            <a:r>
              <a:rPr lang="en-US" sz="1300">
                <a:solidFill>
                  <a:schemeClr val="dk1"/>
                </a:solidFill>
              </a:rPr>
              <a:t>; a spike in shootings on a given day does not cause a noticeable corresponding spike in the overall emergency count, indicating that shootings are a small fraction of total daily emergencies.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355" name="Google Shape;355;g38d72df6ae0_0_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18000" y="194950"/>
            <a:ext cx="7010299" cy="347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"/>
          <p:cNvSpPr/>
          <p:nvPr/>
        </p:nvSpPr>
        <p:spPr>
          <a:xfrm flipH="1" rot="10800000">
            <a:off x="3737089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6"/>
          <p:cNvSpPr txBox="1"/>
          <p:nvPr/>
        </p:nvSpPr>
        <p:spPr>
          <a:xfrm>
            <a:off x="3947677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6"/>
          <p:cNvSpPr/>
          <p:nvPr/>
        </p:nvSpPr>
        <p:spPr>
          <a:xfrm flipH="1" rot="10800000">
            <a:off x="6353673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6"/>
          <p:cNvSpPr txBox="1"/>
          <p:nvPr/>
        </p:nvSpPr>
        <p:spPr>
          <a:xfrm>
            <a:off x="6564261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6"/>
          <p:cNvSpPr/>
          <p:nvPr/>
        </p:nvSpPr>
        <p:spPr>
          <a:xfrm flipH="1" rot="10800000">
            <a:off x="3737089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6"/>
          <p:cNvSpPr txBox="1"/>
          <p:nvPr/>
        </p:nvSpPr>
        <p:spPr>
          <a:xfrm>
            <a:off x="3947677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6"/>
          <p:cNvSpPr/>
          <p:nvPr/>
        </p:nvSpPr>
        <p:spPr>
          <a:xfrm flipH="1" rot="10800000">
            <a:off x="6353673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6"/>
          <p:cNvSpPr txBox="1"/>
          <p:nvPr/>
        </p:nvSpPr>
        <p:spPr>
          <a:xfrm>
            <a:off x="6564261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6"/>
          <p:cNvSpPr/>
          <p:nvPr/>
        </p:nvSpPr>
        <p:spPr>
          <a:xfrm flipH="1" rot="10800000">
            <a:off x="3737089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6"/>
          <p:cNvSpPr txBox="1"/>
          <p:nvPr/>
        </p:nvSpPr>
        <p:spPr>
          <a:xfrm>
            <a:off x="3947677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6"/>
          <p:cNvSpPr/>
          <p:nvPr/>
        </p:nvSpPr>
        <p:spPr>
          <a:xfrm flipH="1" rot="10800000">
            <a:off x="6353673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6"/>
          <p:cNvSpPr txBox="1"/>
          <p:nvPr/>
        </p:nvSpPr>
        <p:spPr>
          <a:xfrm>
            <a:off x="6564261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6"/>
          <p:cNvSpPr txBox="1"/>
          <p:nvPr/>
        </p:nvSpPr>
        <p:spPr>
          <a:xfrm>
            <a:off x="596327" y="1998868"/>
            <a:ext cx="2357961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4" name="Google Shape;374;p6"/>
          <p:cNvCxnSpPr/>
          <p:nvPr/>
        </p:nvCxnSpPr>
        <p:spPr>
          <a:xfrm>
            <a:off x="1590675" y="3035810"/>
            <a:ext cx="390525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75" name="Google Shape;37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3925" y="0"/>
            <a:ext cx="6726550" cy="35573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377" name="Google Shape;377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"/>
          <p:cNvSpPr txBox="1"/>
          <p:nvPr/>
        </p:nvSpPr>
        <p:spPr>
          <a:xfrm>
            <a:off x="1403350" y="3511215"/>
            <a:ext cx="60477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 sz="1100">
                <a:solidFill>
                  <a:schemeClr val="dk1"/>
                </a:solidFill>
              </a:rPr>
              <a:t>This chart highlights a consistent disparity in shooting volumes across the city, with </a:t>
            </a:r>
            <a:r>
              <a:rPr b="1" lang="en-US" sz="1100">
                <a:solidFill>
                  <a:schemeClr val="dk1"/>
                </a:solidFill>
              </a:rPr>
              <a:t>Brooklyn and the Bronx</a:t>
            </a:r>
            <a:r>
              <a:rPr lang="en-US" sz="1100">
                <a:solidFill>
                  <a:schemeClr val="dk1"/>
                </a:solidFill>
              </a:rPr>
              <a:t> consistently reporting a significantly higher number of annual incidents than the other boroughs.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 sz="1100">
                <a:solidFill>
                  <a:schemeClr val="dk1"/>
                </a:solidFill>
              </a:rPr>
              <a:t>A prominent </a:t>
            </a:r>
            <a:r>
              <a:rPr b="1" lang="en-US" sz="1100">
                <a:solidFill>
                  <a:schemeClr val="dk1"/>
                </a:solidFill>
              </a:rPr>
              <a:t>city-wide spike</a:t>
            </a:r>
            <a:r>
              <a:rPr lang="en-US" sz="1100">
                <a:solidFill>
                  <a:schemeClr val="dk1"/>
                </a:solidFill>
              </a:rPr>
              <a:t> in shootings is clearly visible around the </a:t>
            </a:r>
            <a:r>
              <a:rPr b="1" lang="en-US" sz="1100">
                <a:solidFill>
                  <a:schemeClr val="dk1"/>
                </a:solidFill>
              </a:rPr>
              <a:t>2020-2021</a:t>
            </a:r>
            <a:r>
              <a:rPr lang="en-US" sz="1100">
                <a:solidFill>
                  <a:schemeClr val="dk1"/>
                </a:solidFill>
              </a:rPr>
              <a:t> period, suggesting a major event that sharply impacted all boroughs simultaneously.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 sz="1100">
                <a:solidFill>
                  <a:schemeClr val="dk1"/>
                </a:solidFill>
              </a:rPr>
              <a:t>The trend lines for each borough largely </a:t>
            </a:r>
            <a:r>
              <a:rPr b="1" lang="en-US" sz="1100">
                <a:solidFill>
                  <a:schemeClr val="dk1"/>
                </a:solidFill>
              </a:rPr>
              <a:t>move in sync</a:t>
            </a:r>
            <a:r>
              <a:rPr lang="en-US" sz="1100">
                <a:solidFill>
                  <a:schemeClr val="dk1"/>
                </a:solidFill>
              </a:rPr>
              <a:t> over the years. This indicates that city-wide factors and policies, rather than purely local issues, are the dominant drivers of the annual rise and fall in shooting incidents.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9" name="Google Shape;379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48600" y="123190"/>
            <a:ext cx="1106170" cy="864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9"/>
          <p:cNvSpPr/>
          <p:nvPr/>
        </p:nvSpPr>
        <p:spPr>
          <a:xfrm flipH="1" rot="10800000">
            <a:off x="3737089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9"/>
          <p:cNvSpPr txBox="1"/>
          <p:nvPr/>
        </p:nvSpPr>
        <p:spPr>
          <a:xfrm>
            <a:off x="3947677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9"/>
          <p:cNvSpPr/>
          <p:nvPr/>
        </p:nvSpPr>
        <p:spPr>
          <a:xfrm flipH="1" rot="10800000">
            <a:off x="6353673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9"/>
          <p:cNvSpPr txBox="1"/>
          <p:nvPr/>
        </p:nvSpPr>
        <p:spPr>
          <a:xfrm>
            <a:off x="6564261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9"/>
          <p:cNvSpPr/>
          <p:nvPr/>
        </p:nvSpPr>
        <p:spPr>
          <a:xfrm flipH="1" rot="10800000">
            <a:off x="3737089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9"/>
          <p:cNvSpPr txBox="1"/>
          <p:nvPr/>
        </p:nvSpPr>
        <p:spPr>
          <a:xfrm>
            <a:off x="3947677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9"/>
          <p:cNvSpPr/>
          <p:nvPr/>
        </p:nvSpPr>
        <p:spPr>
          <a:xfrm flipH="1" rot="10800000">
            <a:off x="6353673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9"/>
          <p:cNvSpPr txBox="1"/>
          <p:nvPr/>
        </p:nvSpPr>
        <p:spPr>
          <a:xfrm>
            <a:off x="6564261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9"/>
          <p:cNvSpPr/>
          <p:nvPr/>
        </p:nvSpPr>
        <p:spPr>
          <a:xfrm flipH="1" rot="10800000">
            <a:off x="3737089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9"/>
          <p:cNvSpPr txBox="1"/>
          <p:nvPr/>
        </p:nvSpPr>
        <p:spPr>
          <a:xfrm>
            <a:off x="3947677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9"/>
          <p:cNvSpPr/>
          <p:nvPr/>
        </p:nvSpPr>
        <p:spPr>
          <a:xfrm flipH="1" rot="10800000">
            <a:off x="6353673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9"/>
          <p:cNvSpPr txBox="1"/>
          <p:nvPr/>
        </p:nvSpPr>
        <p:spPr>
          <a:xfrm>
            <a:off x="6564261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9"/>
          <p:cNvSpPr txBox="1"/>
          <p:nvPr/>
        </p:nvSpPr>
        <p:spPr>
          <a:xfrm>
            <a:off x="596327" y="1998868"/>
            <a:ext cx="2357961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8" name="Google Shape;398;p9"/>
          <p:cNvCxnSpPr/>
          <p:nvPr/>
        </p:nvCxnSpPr>
        <p:spPr>
          <a:xfrm>
            <a:off x="1590675" y="3035810"/>
            <a:ext cx="390525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99" name="Google Shape;39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400" name="Google Shape;40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878863" y="51426"/>
            <a:ext cx="3386274" cy="330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028305" y="51435"/>
            <a:ext cx="1212850" cy="8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9"/>
          <p:cNvSpPr txBox="1"/>
          <p:nvPr/>
        </p:nvSpPr>
        <p:spPr>
          <a:xfrm>
            <a:off x="1068599" y="3294825"/>
            <a:ext cx="65364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Emergency incidents peak between 11 AM – 3 PM, aligning with urban activity surges and daytime mobility.</a:t>
            </a:r>
            <a:endParaRPr>
              <a:solidFill>
                <a:schemeClr val="dk1"/>
              </a:solidFill>
            </a:endParaRPr>
          </a:p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Despite general assumption of robbery or crime usually happens at night, data suggests it doesnt.</a:t>
            </a:r>
            <a:endParaRPr>
              <a:solidFill>
                <a:schemeClr val="dk1"/>
              </a:solidFill>
            </a:endParaRPr>
          </a:p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>
                <a:solidFill>
                  <a:schemeClr val="dk1"/>
                </a:solidFill>
              </a:rPr>
              <a:t>This predictable daily rhythm provides a clear model for </a:t>
            </a:r>
            <a:r>
              <a:rPr b="1" lang="en-US">
                <a:solidFill>
                  <a:schemeClr val="dk1"/>
                </a:solidFill>
              </a:rPr>
              <a:t>optimizing resource allocation</a:t>
            </a:r>
            <a:r>
              <a:rPr lang="en-US">
                <a:solidFill>
                  <a:schemeClr val="dk1"/>
                </a:solidFill>
              </a:rPr>
              <a:t>, allowing for staffing levels to be increased during peak hours and scaled back during periods of low demand.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2"/>
          <p:cNvSpPr/>
          <p:nvPr/>
        </p:nvSpPr>
        <p:spPr>
          <a:xfrm flipH="1" rot="10800000">
            <a:off x="3737089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12"/>
          <p:cNvSpPr txBox="1"/>
          <p:nvPr/>
        </p:nvSpPr>
        <p:spPr>
          <a:xfrm>
            <a:off x="3947677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12"/>
          <p:cNvSpPr/>
          <p:nvPr/>
        </p:nvSpPr>
        <p:spPr>
          <a:xfrm flipH="1" rot="10800000">
            <a:off x="6353673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12"/>
          <p:cNvSpPr txBox="1"/>
          <p:nvPr/>
        </p:nvSpPr>
        <p:spPr>
          <a:xfrm>
            <a:off x="6564261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12"/>
          <p:cNvSpPr/>
          <p:nvPr/>
        </p:nvSpPr>
        <p:spPr>
          <a:xfrm flipH="1" rot="10800000">
            <a:off x="3737089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12"/>
          <p:cNvSpPr txBox="1"/>
          <p:nvPr/>
        </p:nvSpPr>
        <p:spPr>
          <a:xfrm>
            <a:off x="3947677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12"/>
          <p:cNvSpPr/>
          <p:nvPr/>
        </p:nvSpPr>
        <p:spPr>
          <a:xfrm flipH="1" rot="10800000">
            <a:off x="6353673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12"/>
          <p:cNvSpPr txBox="1"/>
          <p:nvPr/>
        </p:nvSpPr>
        <p:spPr>
          <a:xfrm>
            <a:off x="6564261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12"/>
          <p:cNvSpPr/>
          <p:nvPr/>
        </p:nvSpPr>
        <p:spPr>
          <a:xfrm flipH="1" rot="10800000">
            <a:off x="3737089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12"/>
          <p:cNvSpPr txBox="1"/>
          <p:nvPr/>
        </p:nvSpPr>
        <p:spPr>
          <a:xfrm>
            <a:off x="3947677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12"/>
          <p:cNvSpPr/>
          <p:nvPr/>
        </p:nvSpPr>
        <p:spPr>
          <a:xfrm flipH="1" rot="10800000">
            <a:off x="6353673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12"/>
          <p:cNvSpPr txBox="1"/>
          <p:nvPr/>
        </p:nvSpPr>
        <p:spPr>
          <a:xfrm>
            <a:off x="6564261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12"/>
          <p:cNvSpPr txBox="1"/>
          <p:nvPr/>
        </p:nvSpPr>
        <p:spPr>
          <a:xfrm>
            <a:off x="596327" y="1998868"/>
            <a:ext cx="2357961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2" name="Google Shape;422;p12"/>
          <p:cNvCxnSpPr/>
          <p:nvPr/>
        </p:nvCxnSpPr>
        <p:spPr>
          <a:xfrm>
            <a:off x="1590675" y="3035810"/>
            <a:ext cx="390525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23" name="Google Shape;42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4749" y="0"/>
            <a:ext cx="7085824" cy="3680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425" name="Google Shape;425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72450" y="51435"/>
            <a:ext cx="975360" cy="582930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12"/>
          <p:cNvSpPr txBox="1"/>
          <p:nvPr/>
        </p:nvSpPr>
        <p:spPr>
          <a:xfrm>
            <a:off x="1034750" y="3939700"/>
            <a:ext cx="64803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76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Mid-year peaks (May–July) mark the most active crime and emergency periods, indicating summer surge effects.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Noticeable dips appear in late winter and year-end, aligning with reduced outdoor activity.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4"/>
          <p:cNvSpPr/>
          <p:nvPr/>
        </p:nvSpPr>
        <p:spPr>
          <a:xfrm flipH="1" rot="10800000">
            <a:off x="3737089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14"/>
          <p:cNvSpPr txBox="1"/>
          <p:nvPr/>
        </p:nvSpPr>
        <p:spPr>
          <a:xfrm>
            <a:off x="3947677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14"/>
          <p:cNvSpPr/>
          <p:nvPr/>
        </p:nvSpPr>
        <p:spPr>
          <a:xfrm flipH="1" rot="10800000">
            <a:off x="6353673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14"/>
          <p:cNvSpPr txBox="1"/>
          <p:nvPr/>
        </p:nvSpPr>
        <p:spPr>
          <a:xfrm>
            <a:off x="6564261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14"/>
          <p:cNvSpPr/>
          <p:nvPr/>
        </p:nvSpPr>
        <p:spPr>
          <a:xfrm flipH="1" rot="10800000">
            <a:off x="3737089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14"/>
          <p:cNvSpPr txBox="1"/>
          <p:nvPr/>
        </p:nvSpPr>
        <p:spPr>
          <a:xfrm>
            <a:off x="3947677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14"/>
          <p:cNvSpPr/>
          <p:nvPr/>
        </p:nvSpPr>
        <p:spPr>
          <a:xfrm flipH="1" rot="10800000">
            <a:off x="6353673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14"/>
          <p:cNvSpPr txBox="1"/>
          <p:nvPr/>
        </p:nvSpPr>
        <p:spPr>
          <a:xfrm>
            <a:off x="6564261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14"/>
          <p:cNvSpPr/>
          <p:nvPr/>
        </p:nvSpPr>
        <p:spPr>
          <a:xfrm flipH="1" rot="10800000">
            <a:off x="3737089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14"/>
          <p:cNvSpPr txBox="1"/>
          <p:nvPr/>
        </p:nvSpPr>
        <p:spPr>
          <a:xfrm>
            <a:off x="3947677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14"/>
          <p:cNvSpPr/>
          <p:nvPr/>
        </p:nvSpPr>
        <p:spPr>
          <a:xfrm flipH="1" rot="10800000">
            <a:off x="6353673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14"/>
          <p:cNvSpPr txBox="1"/>
          <p:nvPr/>
        </p:nvSpPr>
        <p:spPr>
          <a:xfrm>
            <a:off x="6564261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14"/>
          <p:cNvSpPr txBox="1"/>
          <p:nvPr/>
        </p:nvSpPr>
        <p:spPr>
          <a:xfrm>
            <a:off x="596327" y="1998868"/>
            <a:ext cx="2357961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6" name="Google Shape;446;p14"/>
          <p:cNvCxnSpPr/>
          <p:nvPr/>
        </p:nvCxnSpPr>
        <p:spPr>
          <a:xfrm>
            <a:off x="1590675" y="3035810"/>
            <a:ext cx="390525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47" name="Google Shape;44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448" name="Google Shape;44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" y="0"/>
            <a:ext cx="631414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14"/>
          <p:cNvSpPr txBox="1"/>
          <p:nvPr/>
        </p:nvSpPr>
        <p:spPr>
          <a:xfrm>
            <a:off x="6145125" y="355725"/>
            <a:ext cx="2862300" cy="3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Key Insight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Eastern Queens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southern Brooklyn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show a wider spread, indicating need for multiple EMS staging points.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Shootings are concentrated in central and 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southern Bronx 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Brooklyn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warranting targeted patrols.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Emerging clusters in 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northern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Manhattan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Queens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indicate targets for early prevention efforts.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1" name="Google Shape;451;p14"/>
          <p:cNvCxnSpPr/>
          <p:nvPr/>
        </p:nvCxnSpPr>
        <p:spPr>
          <a:xfrm>
            <a:off x="1625325" y="846850"/>
            <a:ext cx="1838400" cy="85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14"/>
          <p:cNvCxnSpPr/>
          <p:nvPr/>
        </p:nvCxnSpPr>
        <p:spPr>
          <a:xfrm>
            <a:off x="1339925" y="548200"/>
            <a:ext cx="3006600" cy="41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14"/>
          <p:cNvCxnSpPr/>
          <p:nvPr/>
        </p:nvCxnSpPr>
        <p:spPr>
          <a:xfrm>
            <a:off x="1406300" y="1006150"/>
            <a:ext cx="3417900" cy="131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14"/>
          <p:cNvCxnSpPr/>
          <p:nvPr/>
        </p:nvCxnSpPr>
        <p:spPr>
          <a:xfrm>
            <a:off x="1525775" y="694200"/>
            <a:ext cx="2176800" cy="244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14"/>
          <p:cNvCxnSpPr/>
          <p:nvPr/>
        </p:nvCxnSpPr>
        <p:spPr>
          <a:xfrm flipH="1">
            <a:off x="1631950" y="1152150"/>
            <a:ext cx="106200" cy="254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3"/>
          <p:cNvSpPr/>
          <p:nvPr/>
        </p:nvSpPr>
        <p:spPr>
          <a:xfrm flipH="1" rot="10800000">
            <a:off x="3737089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13"/>
          <p:cNvSpPr txBox="1"/>
          <p:nvPr/>
        </p:nvSpPr>
        <p:spPr>
          <a:xfrm>
            <a:off x="3947677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13"/>
          <p:cNvSpPr/>
          <p:nvPr/>
        </p:nvSpPr>
        <p:spPr>
          <a:xfrm flipH="1" rot="10800000">
            <a:off x="6353673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13"/>
          <p:cNvSpPr txBox="1"/>
          <p:nvPr/>
        </p:nvSpPr>
        <p:spPr>
          <a:xfrm>
            <a:off x="6564261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13"/>
          <p:cNvSpPr/>
          <p:nvPr/>
        </p:nvSpPr>
        <p:spPr>
          <a:xfrm flipH="1" rot="10800000">
            <a:off x="3737089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13"/>
          <p:cNvSpPr txBox="1"/>
          <p:nvPr/>
        </p:nvSpPr>
        <p:spPr>
          <a:xfrm>
            <a:off x="3947677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13"/>
          <p:cNvSpPr/>
          <p:nvPr/>
        </p:nvSpPr>
        <p:spPr>
          <a:xfrm flipH="1" rot="10800000">
            <a:off x="6353673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13"/>
          <p:cNvSpPr txBox="1"/>
          <p:nvPr/>
        </p:nvSpPr>
        <p:spPr>
          <a:xfrm>
            <a:off x="6564261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13"/>
          <p:cNvSpPr/>
          <p:nvPr/>
        </p:nvSpPr>
        <p:spPr>
          <a:xfrm flipH="1" rot="10800000">
            <a:off x="3737089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13"/>
          <p:cNvSpPr txBox="1"/>
          <p:nvPr/>
        </p:nvSpPr>
        <p:spPr>
          <a:xfrm>
            <a:off x="3947677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13"/>
          <p:cNvSpPr/>
          <p:nvPr/>
        </p:nvSpPr>
        <p:spPr>
          <a:xfrm flipH="1" rot="10800000">
            <a:off x="6353673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13"/>
          <p:cNvSpPr txBox="1"/>
          <p:nvPr/>
        </p:nvSpPr>
        <p:spPr>
          <a:xfrm>
            <a:off x="6564261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13"/>
          <p:cNvSpPr txBox="1"/>
          <p:nvPr/>
        </p:nvSpPr>
        <p:spPr>
          <a:xfrm>
            <a:off x="596327" y="1998868"/>
            <a:ext cx="2357961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4" name="Google Shape;474;p13"/>
          <p:cNvCxnSpPr/>
          <p:nvPr/>
        </p:nvCxnSpPr>
        <p:spPr>
          <a:xfrm>
            <a:off x="1590675" y="3035810"/>
            <a:ext cx="390525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75" name="Google Shape;47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476" name="Google Shape;47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13"/>
          <p:cNvSpPr txBox="1"/>
          <p:nvPr/>
        </p:nvSpPr>
        <p:spPr>
          <a:xfrm>
            <a:off x="2802890" y="323215"/>
            <a:ext cx="3382010" cy="460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Conclusion</a:t>
            </a:r>
            <a:endParaRPr b="1"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478" name="Google Shape;478;p13"/>
          <p:cNvGrpSpPr/>
          <p:nvPr/>
        </p:nvGrpSpPr>
        <p:grpSpPr>
          <a:xfrm>
            <a:off x="218440" y="483235"/>
            <a:ext cx="8554085" cy="108585"/>
            <a:chOff x="1837039" y="691984"/>
            <a:chExt cx="7908323" cy="108542"/>
          </a:xfrm>
        </p:grpSpPr>
        <p:cxnSp>
          <p:nvCxnSpPr>
            <p:cNvPr id="479" name="Google Shape;479;p13"/>
            <p:cNvCxnSpPr/>
            <p:nvPr/>
          </p:nvCxnSpPr>
          <p:spPr>
            <a:xfrm rot="10800000">
              <a:off x="3256384" y="691984"/>
              <a:ext cx="1039545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80" name="Google Shape;480;p13"/>
            <p:cNvCxnSpPr/>
            <p:nvPr/>
          </p:nvCxnSpPr>
          <p:spPr>
            <a:xfrm rot="10800000">
              <a:off x="1837039" y="800526"/>
              <a:ext cx="2458890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81" name="Google Shape;481;p13"/>
            <p:cNvCxnSpPr/>
            <p:nvPr/>
          </p:nvCxnSpPr>
          <p:spPr>
            <a:xfrm rot="10800000">
              <a:off x="7286472" y="691984"/>
              <a:ext cx="2458890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82" name="Google Shape;482;p13"/>
            <p:cNvCxnSpPr/>
            <p:nvPr/>
          </p:nvCxnSpPr>
          <p:spPr>
            <a:xfrm rot="10800000">
              <a:off x="7286472" y="800526"/>
              <a:ext cx="1372336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483" name="Google Shape;483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28305" y="51435"/>
            <a:ext cx="1212850" cy="8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13"/>
          <p:cNvSpPr txBox="1"/>
          <p:nvPr/>
        </p:nvSpPr>
        <p:spPr>
          <a:xfrm>
            <a:off x="899160" y="771525"/>
            <a:ext cx="7254240" cy="3931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Spatial (Manhattan – Theft Concentration)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petty theft density in Manhattan’s retail/tourist areas → Target Theft Prevention in Manhattan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i="1" lang="en-US" sz="1200" u="sng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Focus: retail theft programs, tourism-adjusted patrol planning.</a:t>
            </a:r>
            <a:endParaRPr i="1" sz="1200" u="sng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2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 Efficiency (Bronx – Slow EMS Response)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EMS response times lag behind other boroughs → Improve EMS Deployment in the Bronx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Calibri"/>
              <a:buNone/>
            </a:pPr>
            <a:r>
              <a:rPr i="1" lang="en-US" sz="1200" u="sng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Action: predictive staffing &amp; real-time traffic integration.</a:t>
            </a:r>
            <a:endParaRPr i="1" sz="1200" u="sng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Demographic (25–44 Working-Age Group)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Arrests concentrated among working-age adults → Prioritize Prevention Programs for Ages 25–44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Calibri"/>
              <a:buNone/>
            </a:pPr>
            <a:r>
              <a:rPr i="1" lang="en-US" sz="1200" u="sng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Action: job training, counseling, deterrence programs.</a:t>
            </a:r>
            <a:endParaRPr i="1" sz="1200" u="sng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Temporal (Summer Crime Peaks)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Crime and EMS incidents surge June–August → Leverage Temporal Crime Patterns for Staffing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Calibri"/>
              <a:buNone/>
            </a:pPr>
            <a:r>
              <a:rPr i="1" lang="en-US" sz="1200" u="sng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Action: align patrol &amp; EMS shifts with predictable peaks.</a:t>
            </a:r>
            <a:endParaRPr i="1" sz="1200" u="sng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Resource Imbalance (Low vs. High-Need Boroughs)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Staten Island consistently low-risk vs. Bronx/Brooklyn high volume → Rebalance Resources Across Boroughs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Calibri"/>
              <a:buNone/>
            </a:pPr>
            <a:r>
              <a:rPr i="1" lang="en-US" sz="1200" u="sng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Action: shift limited resources toward high-demand areas with equity monitoring.</a:t>
            </a:r>
            <a:endParaRPr i="1" sz="1200" u="sng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/>
        </p:nvSpPr>
        <p:spPr>
          <a:xfrm>
            <a:off x="304799" y="2064540"/>
            <a:ext cx="8534402" cy="11068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1F266B"/>
                </a:solidFill>
                <a:latin typeface="Arial"/>
                <a:ea typeface="Arial"/>
                <a:cs typeface="Arial"/>
                <a:sym typeface="Arial"/>
              </a:rPr>
              <a:t>我们，还在路上...</a:t>
            </a:r>
            <a:endParaRPr b="1" sz="6600">
              <a:solidFill>
                <a:srgbClr val="1F26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3362788" y="3229503"/>
            <a:ext cx="2418424" cy="138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rgbClr val="2F1D67"/>
              </a:buClr>
              <a:buSzPts val="900"/>
              <a:buFont typeface="Arial"/>
              <a:buNone/>
            </a:pPr>
            <a:r>
              <a:rPr lang="en-US" sz="900" cap="none">
                <a:solidFill>
                  <a:srgbClr val="2F1D67"/>
                </a:solidFill>
                <a:latin typeface="Arial"/>
                <a:ea typeface="Arial"/>
                <a:cs typeface="Arial"/>
                <a:sym typeface="Arial"/>
              </a:rPr>
              <a:t>总结汇报|工作汇报|工作计划</a:t>
            </a:r>
            <a:endParaRPr sz="900" cap="none">
              <a:solidFill>
                <a:srgbClr val="2F1D6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6" name="Google Shape;96;p2"/>
          <p:cNvCxnSpPr/>
          <p:nvPr/>
        </p:nvCxnSpPr>
        <p:spPr>
          <a:xfrm rot="10800000">
            <a:off x="4571999" y="1513961"/>
            <a:ext cx="0" cy="628557"/>
          </a:xfrm>
          <a:prstGeom prst="straightConnector1">
            <a:avLst/>
          </a:prstGeom>
          <a:noFill/>
          <a:ln cap="flat" cmpd="sng" w="38100">
            <a:solidFill>
              <a:srgbClr val="0F538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" name="Google Shape;97;p2"/>
          <p:cNvCxnSpPr/>
          <p:nvPr/>
        </p:nvCxnSpPr>
        <p:spPr>
          <a:xfrm>
            <a:off x="4340205" y="3723348"/>
            <a:ext cx="463589" cy="0"/>
          </a:xfrm>
          <a:prstGeom prst="straightConnector1">
            <a:avLst/>
          </a:prstGeom>
          <a:noFill/>
          <a:ln cap="flat" cmpd="sng" w="9525">
            <a:solidFill>
              <a:srgbClr val="0F5387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99" name="Google Shape;99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2"/>
          <p:cNvGrpSpPr/>
          <p:nvPr/>
        </p:nvGrpSpPr>
        <p:grpSpPr>
          <a:xfrm>
            <a:off x="218440" y="483235"/>
            <a:ext cx="8554085" cy="108585"/>
            <a:chOff x="1837039" y="691984"/>
            <a:chExt cx="7908323" cy="108542"/>
          </a:xfrm>
        </p:grpSpPr>
        <p:cxnSp>
          <p:nvCxnSpPr>
            <p:cNvPr id="101" name="Google Shape;101;p2"/>
            <p:cNvCxnSpPr/>
            <p:nvPr/>
          </p:nvCxnSpPr>
          <p:spPr>
            <a:xfrm rot="10800000">
              <a:off x="3256384" y="691984"/>
              <a:ext cx="1039545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2" name="Google Shape;102;p2"/>
            <p:cNvCxnSpPr/>
            <p:nvPr/>
          </p:nvCxnSpPr>
          <p:spPr>
            <a:xfrm rot="10800000">
              <a:off x="1837039" y="800526"/>
              <a:ext cx="2458890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3" name="Google Shape;103;p2"/>
            <p:cNvCxnSpPr/>
            <p:nvPr/>
          </p:nvCxnSpPr>
          <p:spPr>
            <a:xfrm rot="10800000">
              <a:off x="7286472" y="691984"/>
              <a:ext cx="2458890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" name="Google Shape;104;p2"/>
            <p:cNvCxnSpPr/>
            <p:nvPr/>
          </p:nvCxnSpPr>
          <p:spPr>
            <a:xfrm rot="10800000">
              <a:off x="7286472" y="800526"/>
              <a:ext cx="1372336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5" name="Google Shape;105;p2"/>
          <p:cNvSpPr txBox="1"/>
          <p:nvPr/>
        </p:nvSpPr>
        <p:spPr>
          <a:xfrm>
            <a:off x="2804778" y="236615"/>
            <a:ext cx="338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Crime in NYC</a:t>
            </a:r>
            <a:endParaRPr b="1"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06" name="Google Shape;106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88350" y="194945"/>
            <a:ext cx="518795" cy="61404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"/>
          <p:cNvSpPr txBox="1"/>
          <p:nvPr/>
        </p:nvSpPr>
        <p:spPr>
          <a:xfrm>
            <a:off x="839925" y="1004450"/>
            <a:ext cx="754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2014 | “NYC murders hit a 50-year low”</a:t>
            </a:r>
            <a:r>
              <a:rPr lang="en-US"/>
              <a:t> —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Reuters</a:t>
            </a:r>
            <a:br>
              <a:rPr lang="en-US"/>
            </a:br>
            <a:r>
              <a:rPr lang="en-US"/>
              <a:t>New York celebrated its safest year since 1963 — a calm before the post-pandemic reversal.</a:t>
            </a:r>
            <a:endParaRPr/>
          </a:p>
        </p:txBody>
      </p:sp>
      <p:sp>
        <p:nvSpPr>
          <p:cNvPr id="108" name="Google Shape;108;p2"/>
          <p:cNvSpPr txBox="1"/>
          <p:nvPr/>
        </p:nvSpPr>
        <p:spPr>
          <a:xfrm>
            <a:off x="839925" y="1625225"/>
            <a:ext cx="7548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2019 | “4 Killed and 3 Injured in Brooklyn Shooting” </a:t>
            </a:r>
            <a:r>
              <a:rPr lang="en-US"/>
              <a:t>— </a:t>
            </a:r>
            <a:r>
              <a:rPr lang="en-US" u="sng">
                <a:solidFill>
                  <a:schemeClr val="hlink"/>
                </a:solidFill>
                <a:hlinkClick r:id="rId7"/>
              </a:rPr>
              <a:t>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Four people were killed and three injured in a shooting in Brooklyn, at 74 Utica Avenue. At least 15 shots were fired, and police recovered two guns.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"/>
          <p:cNvSpPr txBox="1"/>
          <p:nvPr/>
        </p:nvSpPr>
        <p:spPr>
          <a:xfrm>
            <a:off x="839925" y="2536625"/>
            <a:ext cx="7448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2020 | “NYC response times lag as ambulances wait in line at the ER”</a:t>
            </a:r>
            <a:r>
              <a:rPr lang="en-US"/>
              <a:t> — </a:t>
            </a:r>
            <a:r>
              <a:rPr lang="en-US" u="sng">
                <a:solidFill>
                  <a:schemeClr val="hlink"/>
                </a:solidFill>
                <a:hlinkClick r:id="rId8"/>
              </a:rPr>
              <a:t>Bloomberg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Ambulatory delays increased ~3 minutes, largely because ambulances queued at hospitals.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"/>
          <p:cNvSpPr txBox="1"/>
          <p:nvPr/>
        </p:nvSpPr>
        <p:spPr>
          <a:xfrm>
            <a:off x="854925" y="3307700"/>
            <a:ext cx="7281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2022 | “Shootings Down in NYC, Overall Crime Up for 2022” </a:t>
            </a:r>
            <a:r>
              <a:rPr lang="en-US"/>
              <a:t>— </a:t>
            </a:r>
            <a:r>
              <a:rPr lang="en-US" u="sng">
                <a:solidFill>
                  <a:schemeClr val="hlink"/>
                </a:solidFill>
                <a:hlinkClick r:id="rId9"/>
              </a:rPr>
              <a:t>NBC New York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NYC shootings and murders are down, but overall crime is up for 2022: NYPD reports.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399">
        <p14:doors dir="vert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8d72df6ae0_0_4"/>
          <p:cNvSpPr txBox="1"/>
          <p:nvPr/>
        </p:nvSpPr>
        <p:spPr>
          <a:xfrm>
            <a:off x="304799" y="2064540"/>
            <a:ext cx="8534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1F266B"/>
                </a:solidFill>
                <a:latin typeface="Arial"/>
                <a:ea typeface="Arial"/>
                <a:cs typeface="Arial"/>
                <a:sym typeface="Arial"/>
              </a:rPr>
              <a:t>我们，还在路上...</a:t>
            </a:r>
            <a:endParaRPr b="1" sz="6600">
              <a:solidFill>
                <a:srgbClr val="1F26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38d72df6ae0_0_4"/>
          <p:cNvSpPr/>
          <p:nvPr/>
        </p:nvSpPr>
        <p:spPr>
          <a:xfrm>
            <a:off x="3362788" y="3229503"/>
            <a:ext cx="2418300" cy="1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rgbClr val="2F1D67"/>
              </a:buClr>
              <a:buSzPts val="900"/>
              <a:buFont typeface="Arial"/>
              <a:buNone/>
            </a:pPr>
            <a:r>
              <a:rPr lang="en-US" sz="900" cap="none">
                <a:solidFill>
                  <a:srgbClr val="2F1D67"/>
                </a:solidFill>
                <a:latin typeface="Arial"/>
                <a:ea typeface="Arial"/>
                <a:cs typeface="Arial"/>
                <a:sym typeface="Arial"/>
              </a:rPr>
              <a:t>总结汇报|工作汇报|工作计划</a:t>
            </a:r>
            <a:endParaRPr sz="900" cap="none">
              <a:solidFill>
                <a:srgbClr val="2F1D6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7" name="Google Shape;117;g38d72df6ae0_0_4"/>
          <p:cNvCxnSpPr/>
          <p:nvPr/>
        </p:nvCxnSpPr>
        <p:spPr>
          <a:xfrm rot="10800000">
            <a:off x="4571971" y="1513990"/>
            <a:ext cx="0" cy="628500"/>
          </a:xfrm>
          <a:prstGeom prst="straightConnector1">
            <a:avLst/>
          </a:prstGeom>
          <a:noFill/>
          <a:ln cap="flat" cmpd="sng" w="38100">
            <a:solidFill>
              <a:srgbClr val="0F538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" name="Google Shape;118;g38d72df6ae0_0_4"/>
          <p:cNvCxnSpPr/>
          <p:nvPr/>
        </p:nvCxnSpPr>
        <p:spPr>
          <a:xfrm>
            <a:off x="4340205" y="3723348"/>
            <a:ext cx="463500" cy="0"/>
          </a:xfrm>
          <a:prstGeom prst="straightConnector1">
            <a:avLst/>
          </a:prstGeom>
          <a:noFill/>
          <a:ln cap="flat" cmpd="sng" w="9525">
            <a:solidFill>
              <a:srgbClr val="0F5387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9" name="Google Shape;119;g38d72df6ae0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38d72df6ae0_0_4"/>
          <p:cNvSpPr txBox="1"/>
          <p:nvPr/>
        </p:nvSpPr>
        <p:spPr>
          <a:xfrm>
            <a:off x="683260" y="915035"/>
            <a:ext cx="7604700" cy="3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Cities like New York generate large volumes of crime and emergency data, but these datasets are often analyzed separately rather than together.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Without a combined view, it is difficult to understand how effectively the city responds to emergencies in high-crime areas.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project aims to connect crime patterns with emergency response behavior, exploring how neighborhood, time, and demographic factors influence both.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integrating data from shootings, arrests, 911 calls, and emergency incidents, we analyze whether crime intensity is linked to response efficiency.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goal is to uncover patterns that support data-driven public safety planning and resource allocation.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cb45955e1b5c4cd5da3685665a0c457" id="121" name="Google Shape;121;g38d72df6ae0_0_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1445" y="4465955"/>
            <a:ext cx="1301112" cy="5835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2" name="Google Shape;122;g38d72df6ae0_0_4"/>
          <p:cNvGrpSpPr/>
          <p:nvPr/>
        </p:nvGrpSpPr>
        <p:grpSpPr>
          <a:xfrm>
            <a:off x="218618" y="483238"/>
            <a:ext cx="8554336" cy="108585"/>
            <a:chOff x="1837129" y="691984"/>
            <a:chExt cx="7908233" cy="108542"/>
          </a:xfrm>
        </p:grpSpPr>
        <p:cxnSp>
          <p:nvCxnSpPr>
            <p:cNvPr id="123" name="Google Shape;123;g38d72df6ae0_0_4"/>
            <p:cNvCxnSpPr/>
            <p:nvPr/>
          </p:nvCxnSpPr>
          <p:spPr>
            <a:xfrm rot="10800000">
              <a:off x="3256429" y="691984"/>
              <a:ext cx="1039500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4" name="Google Shape;124;g38d72df6ae0_0_4"/>
            <p:cNvCxnSpPr/>
            <p:nvPr/>
          </p:nvCxnSpPr>
          <p:spPr>
            <a:xfrm rot="10800000">
              <a:off x="1837129" y="800526"/>
              <a:ext cx="2458800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5" name="Google Shape;125;g38d72df6ae0_0_4"/>
            <p:cNvCxnSpPr/>
            <p:nvPr/>
          </p:nvCxnSpPr>
          <p:spPr>
            <a:xfrm rot="10800000">
              <a:off x="7286562" y="691984"/>
              <a:ext cx="2458800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" name="Google Shape;126;g38d72df6ae0_0_4"/>
            <p:cNvCxnSpPr/>
            <p:nvPr/>
          </p:nvCxnSpPr>
          <p:spPr>
            <a:xfrm rot="10800000">
              <a:off x="7286608" y="800526"/>
              <a:ext cx="1372200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7" name="Google Shape;127;g38d72df6ae0_0_4"/>
          <p:cNvSpPr txBox="1"/>
          <p:nvPr/>
        </p:nvSpPr>
        <p:spPr>
          <a:xfrm>
            <a:off x="2802890" y="323215"/>
            <a:ext cx="338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Problem Statement</a:t>
            </a:r>
            <a:endParaRPr b="1"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28" name="Google Shape;128;g38d72df6ae0_0_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88350" y="194945"/>
            <a:ext cx="518795" cy="614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2"/>
            <a:ext cx="9143998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"/>
          <p:cNvSpPr txBox="1"/>
          <p:nvPr/>
        </p:nvSpPr>
        <p:spPr>
          <a:xfrm>
            <a:off x="489814" y="1369215"/>
            <a:ext cx="7126444" cy="9220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rgbClr val="1F266B"/>
                </a:solidFill>
                <a:latin typeface="Arial"/>
                <a:ea typeface="Arial"/>
                <a:cs typeface="Arial"/>
                <a:sym typeface="Arial"/>
              </a:rPr>
              <a:t>数据分析报告</a:t>
            </a:r>
            <a:endParaRPr b="1" sz="5400">
              <a:solidFill>
                <a:srgbClr val="1F26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3"/>
          <p:cNvSpPr txBox="1"/>
          <p:nvPr/>
        </p:nvSpPr>
        <p:spPr>
          <a:xfrm>
            <a:off x="834728" y="3687719"/>
            <a:ext cx="1106427" cy="3219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1F266B"/>
                </a:solidFill>
                <a:latin typeface="Arial"/>
                <a:ea typeface="Arial"/>
                <a:cs typeface="Arial"/>
                <a:sym typeface="Arial"/>
              </a:rPr>
              <a:t>开始汇报</a:t>
            </a:r>
            <a:endParaRPr sz="1500">
              <a:solidFill>
                <a:srgbClr val="1F26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"/>
          <p:cNvSpPr/>
          <p:nvPr/>
        </p:nvSpPr>
        <p:spPr>
          <a:xfrm>
            <a:off x="591366" y="3634162"/>
            <a:ext cx="1593152" cy="396895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1F26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1F26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"/>
          <p:cNvSpPr/>
          <p:nvPr/>
        </p:nvSpPr>
        <p:spPr>
          <a:xfrm>
            <a:off x="1001023" y="4000757"/>
            <a:ext cx="773838" cy="34290"/>
          </a:xfrm>
          <a:prstGeom prst="rect">
            <a:avLst/>
          </a:prstGeom>
          <a:solidFill>
            <a:srgbClr val="1F266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1F26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"/>
          <p:cNvSpPr/>
          <p:nvPr/>
        </p:nvSpPr>
        <p:spPr>
          <a:xfrm>
            <a:off x="892178" y="2305578"/>
            <a:ext cx="2418424" cy="138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rgbClr val="2F1D67"/>
              </a:buClr>
              <a:buSzPts val="900"/>
              <a:buFont typeface="Arial"/>
              <a:buNone/>
            </a:pPr>
            <a:r>
              <a:rPr lang="en-US" sz="900" cap="none">
                <a:solidFill>
                  <a:srgbClr val="2F1D67"/>
                </a:solidFill>
                <a:latin typeface="Arial"/>
                <a:ea typeface="Arial"/>
                <a:cs typeface="Arial"/>
                <a:sym typeface="Arial"/>
              </a:rPr>
              <a:t>统计分析|运营报告|</a:t>
            </a:r>
            <a:endParaRPr sz="900" cap="none">
              <a:solidFill>
                <a:srgbClr val="2F1D6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3"/>
          <p:cNvCxnSpPr/>
          <p:nvPr/>
        </p:nvCxnSpPr>
        <p:spPr>
          <a:xfrm rot="10800000">
            <a:off x="916355" y="818636"/>
            <a:ext cx="0" cy="628557"/>
          </a:xfrm>
          <a:prstGeom prst="straightConnector1">
            <a:avLst/>
          </a:prstGeom>
          <a:noFill/>
          <a:ln cap="flat" cmpd="sng" w="38100">
            <a:solidFill>
              <a:srgbClr val="FFCB3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0" name="Google Shape;140;p3"/>
          <p:cNvSpPr/>
          <p:nvPr/>
        </p:nvSpPr>
        <p:spPr>
          <a:xfrm>
            <a:off x="621894" y="2306816"/>
            <a:ext cx="146631" cy="146631"/>
          </a:xfrm>
          <a:prstGeom prst="plus">
            <a:avLst>
              <a:gd fmla="val 36980" name="adj"/>
            </a:avLst>
          </a:prstGeom>
          <a:solidFill>
            <a:srgbClr val="FFCB3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1F26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1" name="Google Shape;141;p3"/>
          <p:cNvCxnSpPr/>
          <p:nvPr/>
        </p:nvCxnSpPr>
        <p:spPr>
          <a:xfrm>
            <a:off x="602076" y="2799423"/>
            <a:ext cx="463589" cy="0"/>
          </a:xfrm>
          <a:prstGeom prst="straightConnector1">
            <a:avLst/>
          </a:prstGeom>
          <a:noFill/>
          <a:ln cap="flat" cmpd="sng" w="9525">
            <a:solidFill>
              <a:srgbClr val="FFCB3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2" name="Google Shape;142;p3"/>
          <p:cNvSpPr/>
          <p:nvPr/>
        </p:nvSpPr>
        <p:spPr>
          <a:xfrm>
            <a:off x="534204" y="2845416"/>
            <a:ext cx="1962232" cy="5607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5">
                <a:solidFill>
                  <a:srgbClr val="1F266B"/>
                </a:solidFill>
                <a:latin typeface="Arial"/>
                <a:ea typeface="Arial"/>
                <a:cs typeface="Arial"/>
                <a:sym typeface="Arial"/>
              </a:rPr>
              <a:t>时间只不过是考验</a:t>
            </a:r>
            <a:endParaRPr sz="675">
              <a:solidFill>
                <a:srgbClr val="1F26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5">
                <a:solidFill>
                  <a:srgbClr val="1F266B"/>
                </a:solidFill>
                <a:latin typeface="Arial"/>
                <a:ea typeface="Arial"/>
                <a:cs typeface="Arial"/>
                <a:sym typeface="Arial"/>
              </a:rPr>
              <a:t>种在心中信念丝毫未减</a:t>
            </a:r>
            <a:endParaRPr sz="675">
              <a:solidFill>
                <a:srgbClr val="1F26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5">
                <a:solidFill>
                  <a:srgbClr val="1F266B"/>
                </a:solidFill>
                <a:latin typeface="Arial"/>
                <a:ea typeface="Arial"/>
                <a:cs typeface="Arial"/>
                <a:sym typeface="Arial"/>
              </a:rPr>
              <a:t>坚持住 就会拥有属于你的蓝图</a:t>
            </a:r>
            <a:endParaRPr sz="675">
              <a:solidFill>
                <a:srgbClr val="1F26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"/>
          <p:cNvSpPr txBox="1"/>
          <p:nvPr/>
        </p:nvSpPr>
        <p:spPr>
          <a:xfrm>
            <a:off x="323215" y="916305"/>
            <a:ext cx="8479790" cy="37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Urban Complexity:</a:t>
            </a: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New York City is one of the most densely populated and complex cities in the U.S., making public safety and emergency management a constant priority.</a:t>
            </a:r>
            <a:b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 Efficiency Gap:</a:t>
            </a: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While crime statistics are widely analyzed, emergency response performance is less studied — especially how it varies across boroughs and time.</a:t>
            </a:r>
            <a:b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Integration Challenge:  </a:t>
            </a: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Existing datasets (crimes, arrests, 911, EMS) are rarely combined, limiting the city’s ability to see the whole picture of public safety.</a:t>
            </a:r>
            <a:b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Policy Relevance: </a:t>
            </a: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Identifying when and where delays occur can help city officials allocate resources more efficiently and improve public trust.</a:t>
            </a:r>
            <a:b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b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Goal: </a:t>
            </a: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actionable insights for data-driven public safety management and optimized emergency resource deployment.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3"/>
          <p:cNvSpPr txBox="1"/>
          <p:nvPr/>
        </p:nvSpPr>
        <p:spPr>
          <a:xfrm>
            <a:off x="1840865" y="287655"/>
            <a:ext cx="5748655" cy="737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Motivation — Why This Study Matters</a:t>
            </a:r>
            <a:endParaRPr b="1" sz="18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146" name="Google Shape;146;p3"/>
          <p:cNvGrpSpPr/>
          <p:nvPr/>
        </p:nvGrpSpPr>
        <p:grpSpPr>
          <a:xfrm>
            <a:off x="326049" y="411480"/>
            <a:ext cx="8706825" cy="144145"/>
            <a:chOff x="1936524" y="620257"/>
            <a:chExt cx="8049532" cy="144088"/>
          </a:xfrm>
        </p:grpSpPr>
        <p:cxnSp>
          <p:nvCxnSpPr>
            <p:cNvPr id="147" name="Google Shape;147;p3"/>
            <p:cNvCxnSpPr/>
            <p:nvPr/>
          </p:nvCxnSpPr>
          <p:spPr>
            <a:xfrm rot="10800000">
              <a:off x="2507149" y="620257"/>
              <a:ext cx="825410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8" name="Google Shape;148;p3"/>
            <p:cNvCxnSpPr/>
            <p:nvPr/>
          </p:nvCxnSpPr>
          <p:spPr>
            <a:xfrm flipH="1">
              <a:off x="1936524" y="763710"/>
              <a:ext cx="1462373" cy="635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9" name="Google Shape;149;p3"/>
            <p:cNvCxnSpPr/>
            <p:nvPr/>
          </p:nvCxnSpPr>
          <p:spPr>
            <a:xfrm rot="10800000">
              <a:off x="8414489" y="620257"/>
              <a:ext cx="1571567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0" name="Google Shape;150;p3"/>
            <p:cNvCxnSpPr/>
            <p:nvPr/>
          </p:nvCxnSpPr>
          <p:spPr>
            <a:xfrm rot="10800000">
              <a:off x="8656459" y="764345"/>
              <a:ext cx="598804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descr="ccb45955e1b5c4cd5da3685665a0c457" id="151" name="Google Shape;15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3"/>
          <p:cNvPicPr preferRelativeResize="0"/>
          <p:nvPr/>
        </p:nvPicPr>
        <p:blipFill rotWithShape="1">
          <a:blip r:embed="rId6">
            <a:alphaModFix/>
          </a:blip>
          <a:srcRect b="0" l="43537" r="4576" t="12610"/>
          <a:stretch/>
        </p:blipFill>
        <p:spPr>
          <a:xfrm flipH="1">
            <a:off x="8028305" y="123190"/>
            <a:ext cx="835660" cy="791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 p14:dur="1600">
    <p:blinds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/>
          <p:nvPr/>
        </p:nvSpPr>
        <p:spPr>
          <a:xfrm flipH="1" rot="10800000">
            <a:off x="3737089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4"/>
          <p:cNvSpPr txBox="1"/>
          <p:nvPr/>
        </p:nvSpPr>
        <p:spPr>
          <a:xfrm>
            <a:off x="3947677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4"/>
          <p:cNvSpPr/>
          <p:nvPr/>
        </p:nvSpPr>
        <p:spPr>
          <a:xfrm flipH="1" rot="10800000">
            <a:off x="6353673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4"/>
          <p:cNvSpPr txBox="1"/>
          <p:nvPr/>
        </p:nvSpPr>
        <p:spPr>
          <a:xfrm>
            <a:off x="6564261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4"/>
          <p:cNvSpPr/>
          <p:nvPr/>
        </p:nvSpPr>
        <p:spPr>
          <a:xfrm flipH="1" rot="10800000">
            <a:off x="3737089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4"/>
          <p:cNvSpPr txBox="1"/>
          <p:nvPr/>
        </p:nvSpPr>
        <p:spPr>
          <a:xfrm>
            <a:off x="3947677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4"/>
          <p:cNvSpPr/>
          <p:nvPr/>
        </p:nvSpPr>
        <p:spPr>
          <a:xfrm flipH="1" rot="10800000">
            <a:off x="6353673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4"/>
          <p:cNvSpPr txBox="1"/>
          <p:nvPr/>
        </p:nvSpPr>
        <p:spPr>
          <a:xfrm>
            <a:off x="6564261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4"/>
          <p:cNvSpPr/>
          <p:nvPr/>
        </p:nvSpPr>
        <p:spPr>
          <a:xfrm flipH="1" rot="10800000">
            <a:off x="3737089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4"/>
          <p:cNvSpPr txBox="1"/>
          <p:nvPr/>
        </p:nvSpPr>
        <p:spPr>
          <a:xfrm>
            <a:off x="3947677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4"/>
          <p:cNvSpPr/>
          <p:nvPr/>
        </p:nvSpPr>
        <p:spPr>
          <a:xfrm flipH="1" rot="10800000">
            <a:off x="6353673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4"/>
          <p:cNvSpPr txBox="1"/>
          <p:nvPr/>
        </p:nvSpPr>
        <p:spPr>
          <a:xfrm>
            <a:off x="6564261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4"/>
          <p:cNvSpPr txBox="1"/>
          <p:nvPr/>
        </p:nvSpPr>
        <p:spPr>
          <a:xfrm>
            <a:off x="596327" y="1998868"/>
            <a:ext cx="2357961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4"/>
          <p:cNvCxnSpPr/>
          <p:nvPr/>
        </p:nvCxnSpPr>
        <p:spPr>
          <a:xfrm>
            <a:off x="1590675" y="3035810"/>
            <a:ext cx="390525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72" name="Google Shape;17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4"/>
          <p:cNvSpPr txBox="1"/>
          <p:nvPr/>
        </p:nvSpPr>
        <p:spPr>
          <a:xfrm>
            <a:off x="539750" y="1008380"/>
            <a:ext cx="7833360" cy="1814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NYPD Shooting Incident Data</a:t>
            </a: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crime hotspots &amp; yearly trends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NYPD Arrest Data</a:t>
            </a: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offense type, borough, and age group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EMS Response Data</a:t>
            </a:r>
            <a:r>
              <a:rPr lang="en-US" sz="16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– dispatch and response duration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911 End-to-End Data</a:t>
            </a: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call handling and system coordination</a:t>
            </a:r>
            <a:b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i="1" lang="en-US" sz="1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(All datasets are from NYC Open Data portal.)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4"/>
          <p:cNvSpPr txBox="1"/>
          <p:nvPr/>
        </p:nvSpPr>
        <p:spPr>
          <a:xfrm>
            <a:off x="415290" y="2715260"/>
            <a:ext cx="8157210" cy="1568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 of integration:</a:t>
            </a:r>
            <a:endParaRPr b="1" i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➤ Build a unified dataset connecting crime intensity and response efficiency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Coverage: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➤ 5 boroughs × 10+ years of data (2006–2024)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Insight focus: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➤ Understand when and where response delays occur relative to crime levels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5" name="Google Shape;175;p4"/>
          <p:cNvGrpSpPr/>
          <p:nvPr/>
        </p:nvGrpSpPr>
        <p:grpSpPr>
          <a:xfrm>
            <a:off x="179998" y="554990"/>
            <a:ext cx="8592527" cy="145416"/>
            <a:chOff x="1801499" y="691984"/>
            <a:chExt cx="7943863" cy="145358"/>
          </a:xfrm>
        </p:grpSpPr>
        <p:cxnSp>
          <p:nvCxnSpPr>
            <p:cNvPr id="176" name="Google Shape;176;p4"/>
            <p:cNvCxnSpPr/>
            <p:nvPr/>
          </p:nvCxnSpPr>
          <p:spPr>
            <a:xfrm rot="10800000">
              <a:off x="3256384" y="691984"/>
              <a:ext cx="1039545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" name="Google Shape;177;p4"/>
            <p:cNvCxnSpPr/>
            <p:nvPr/>
          </p:nvCxnSpPr>
          <p:spPr>
            <a:xfrm rot="10800000">
              <a:off x="1801499" y="836707"/>
              <a:ext cx="2729255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" name="Google Shape;178;p4"/>
            <p:cNvCxnSpPr/>
            <p:nvPr/>
          </p:nvCxnSpPr>
          <p:spPr>
            <a:xfrm flipH="1">
              <a:off x="7193400" y="691984"/>
              <a:ext cx="2551962" cy="1269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" name="Google Shape;179;p4"/>
            <p:cNvCxnSpPr/>
            <p:nvPr/>
          </p:nvCxnSpPr>
          <p:spPr>
            <a:xfrm rot="10800000">
              <a:off x="7259837" y="837342"/>
              <a:ext cx="1398384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0" name="Google Shape;180;p4"/>
          <p:cNvSpPr txBox="1"/>
          <p:nvPr/>
        </p:nvSpPr>
        <p:spPr>
          <a:xfrm>
            <a:off x="2802890" y="394970"/>
            <a:ext cx="3382010" cy="460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Our Data Sources</a:t>
            </a:r>
            <a:endParaRPr b="1"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descr="ccb45955e1b5c4cd5da3685665a0c457" id="181" name="Google Shape;181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388350" y="194945"/>
            <a:ext cx="608330" cy="72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"/>
          <p:cNvSpPr/>
          <p:nvPr/>
        </p:nvSpPr>
        <p:spPr>
          <a:xfrm flipH="1" rot="10800000">
            <a:off x="3737089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5"/>
          <p:cNvSpPr txBox="1"/>
          <p:nvPr/>
        </p:nvSpPr>
        <p:spPr>
          <a:xfrm>
            <a:off x="3947677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5"/>
          <p:cNvSpPr/>
          <p:nvPr/>
        </p:nvSpPr>
        <p:spPr>
          <a:xfrm flipH="1" rot="10800000">
            <a:off x="6353673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5"/>
          <p:cNvSpPr txBox="1"/>
          <p:nvPr/>
        </p:nvSpPr>
        <p:spPr>
          <a:xfrm>
            <a:off x="6564261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5"/>
          <p:cNvSpPr/>
          <p:nvPr/>
        </p:nvSpPr>
        <p:spPr>
          <a:xfrm flipH="1" rot="10800000">
            <a:off x="3737089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5"/>
          <p:cNvSpPr txBox="1"/>
          <p:nvPr/>
        </p:nvSpPr>
        <p:spPr>
          <a:xfrm>
            <a:off x="3947677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5"/>
          <p:cNvSpPr/>
          <p:nvPr/>
        </p:nvSpPr>
        <p:spPr>
          <a:xfrm flipH="1" rot="10800000">
            <a:off x="6353673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5"/>
          <p:cNvSpPr txBox="1"/>
          <p:nvPr/>
        </p:nvSpPr>
        <p:spPr>
          <a:xfrm>
            <a:off x="6564261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5"/>
          <p:cNvSpPr/>
          <p:nvPr/>
        </p:nvSpPr>
        <p:spPr>
          <a:xfrm flipH="1" rot="10800000">
            <a:off x="3737089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5"/>
          <p:cNvSpPr txBox="1"/>
          <p:nvPr/>
        </p:nvSpPr>
        <p:spPr>
          <a:xfrm>
            <a:off x="3947677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5"/>
          <p:cNvSpPr/>
          <p:nvPr/>
        </p:nvSpPr>
        <p:spPr>
          <a:xfrm flipH="1" rot="10800000">
            <a:off x="6353673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5"/>
          <p:cNvSpPr txBox="1"/>
          <p:nvPr/>
        </p:nvSpPr>
        <p:spPr>
          <a:xfrm>
            <a:off x="6564261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5"/>
          <p:cNvSpPr txBox="1"/>
          <p:nvPr/>
        </p:nvSpPr>
        <p:spPr>
          <a:xfrm>
            <a:off x="596327" y="1998868"/>
            <a:ext cx="2357961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1" name="Google Shape;201;p5"/>
          <p:cNvCxnSpPr/>
          <p:nvPr/>
        </p:nvCxnSpPr>
        <p:spPr>
          <a:xfrm>
            <a:off x="1590675" y="3035810"/>
            <a:ext cx="390525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02" name="Google Shape;20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5"/>
          <p:cNvSpPr txBox="1"/>
          <p:nvPr/>
        </p:nvSpPr>
        <p:spPr>
          <a:xfrm>
            <a:off x="2877693" y="302895"/>
            <a:ext cx="323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Executive Summary</a:t>
            </a:r>
            <a:endParaRPr b="1"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204" name="Google Shape;204;p5"/>
          <p:cNvGrpSpPr/>
          <p:nvPr/>
        </p:nvGrpSpPr>
        <p:grpSpPr>
          <a:xfrm>
            <a:off x="218440" y="483235"/>
            <a:ext cx="8554085" cy="108585"/>
            <a:chOff x="1837039" y="691984"/>
            <a:chExt cx="7908323" cy="108542"/>
          </a:xfrm>
        </p:grpSpPr>
        <p:cxnSp>
          <p:nvCxnSpPr>
            <p:cNvPr id="205" name="Google Shape;205;p5"/>
            <p:cNvCxnSpPr/>
            <p:nvPr/>
          </p:nvCxnSpPr>
          <p:spPr>
            <a:xfrm rot="10800000">
              <a:off x="3256384" y="691984"/>
              <a:ext cx="1039545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6" name="Google Shape;206;p5"/>
            <p:cNvCxnSpPr/>
            <p:nvPr/>
          </p:nvCxnSpPr>
          <p:spPr>
            <a:xfrm rot="10800000">
              <a:off x="1837039" y="800526"/>
              <a:ext cx="2458890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7" name="Google Shape;207;p5"/>
            <p:cNvCxnSpPr/>
            <p:nvPr/>
          </p:nvCxnSpPr>
          <p:spPr>
            <a:xfrm rot="10800000">
              <a:off x="7286472" y="691984"/>
              <a:ext cx="2458890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8" name="Google Shape;208;p5"/>
            <p:cNvCxnSpPr/>
            <p:nvPr/>
          </p:nvCxnSpPr>
          <p:spPr>
            <a:xfrm rot="10800000">
              <a:off x="7286472" y="800526"/>
              <a:ext cx="1372336" cy="0"/>
            </a:xfrm>
            <a:prstGeom prst="straightConnector1">
              <a:avLst/>
            </a:prstGeom>
            <a:noFill/>
            <a:ln cap="flat" cmpd="sng" w="9525">
              <a:solidFill>
                <a:srgbClr val="BFBFBF">
                  <a:alpha val="4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209" name="Google Shape;209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16595" y="123190"/>
            <a:ext cx="700405" cy="827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500" y="123190"/>
            <a:ext cx="306705" cy="989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211" name="Google Shape;211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5"/>
          <p:cNvSpPr txBox="1"/>
          <p:nvPr/>
        </p:nvSpPr>
        <p:spPr>
          <a:xfrm>
            <a:off x="586740" y="950595"/>
            <a:ext cx="7656900" cy="3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Crime-Response Link: Boroughs with higher crime intensity (e.g., Bronx, Brooklyn) also show slower EMS response times — indicating possible service strain in high-risk zones.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Temporal Variation: Both crime and emergency activities peak during summer months (June–August), suggesting seasonal resource pressure.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Spatial Disparity: Staten Island remains consistently low-risk, while Brooklyn and Bronx dominate overall incident volume.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Demographic Focus: The 25–44 age group accounts for the majority of arrests, aligning with the city’s working-age population and potential socioeconomic drivers.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Policy Implication: These insights highlight the need for borough-specific planning, combining public safety management with data-driven resource deployment.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7"/>
          <p:cNvSpPr/>
          <p:nvPr/>
        </p:nvSpPr>
        <p:spPr>
          <a:xfrm flipH="1" rot="10800000">
            <a:off x="3737089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7"/>
          <p:cNvSpPr txBox="1"/>
          <p:nvPr/>
        </p:nvSpPr>
        <p:spPr>
          <a:xfrm>
            <a:off x="3947677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7"/>
          <p:cNvSpPr/>
          <p:nvPr/>
        </p:nvSpPr>
        <p:spPr>
          <a:xfrm flipH="1" rot="10800000">
            <a:off x="6353673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7"/>
          <p:cNvSpPr txBox="1"/>
          <p:nvPr/>
        </p:nvSpPr>
        <p:spPr>
          <a:xfrm>
            <a:off x="6564261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7"/>
          <p:cNvSpPr/>
          <p:nvPr/>
        </p:nvSpPr>
        <p:spPr>
          <a:xfrm flipH="1" rot="10800000">
            <a:off x="3737089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7"/>
          <p:cNvSpPr txBox="1"/>
          <p:nvPr/>
        </p:nvSpPr>
        <p:spPr>
          <a:xfrm>
            <a:off x="3947677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7"/>
          <p:cNvSpPr/>
          <p:nvPr/>
        </p:nvSpPr>
        <p:spPr>
          <a:xfrm flipH="1" rot="10800000">
            <a:off x="6353673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7"/>
          <p:cNvSpPr txBox="1"/>
          <p:nvPr/>
        </p:nvSpPr>
        <p:spPr>
          <a:xfrm>
            <a:off x="6564261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7"/>
          <p:cNvSpPr/>
          <p:nvPr/>
        </p:nvSpPr>
        <p:spPr>
          <a:xfrm flipH="1" rot="10800000">
            <a:off x="3737089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7"/>
          <p:cNvSpPr txBox="1"/>
          <p:nvPr/>
        </p:nvSpPr>
        <p:spPr>
          <a:xfrm>
            <a:off x="3947677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7"/>
          <p:cNvSpPr/>
          <p:nvPr/>
        </p:nvSpPr>
        <p:spPr>
          <a:xfrm flipH="1" rot="10800000">
            <a:off x="6353673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7"/>
          <p:cNvSpPr txBox="1"/>
          <p:nvPr/>
        </p:nvSpPr>
        <p:spPr>
          <a:xfrm>
            <a:off x="6564261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7"/>
          <p:cNvSpPr txBox="1"/>
          <p:nvPr/>
        </p:nvSpPr>
        <p:spPr>
          <a:xfrm>
            <a:off x="596327" y="1998868"/>
            <a:ext cx="2357961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1" name="Google Shape;231;p7"/>
          <p:cNvCxnSpPr/>
          <p:nvPr/>
        </p:nvCxnSpPr>
        <p:spPr>
          <a:xfrm>
            <a:off x="1590675" y="3035810"/>
            <a:ext cx="390525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32" name="Google Shape;23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矢量智能对象" id="233" name="Google Shape;233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28305" y="194945"/>
            <a:ext cx="949960" cy="951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250" y="194950"/>
            <a:ext cx="7488099" cy="3587525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ccb45955e1b5c4cd5da3685665a0c457" id="235" name="Google Shape;235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7"/>
          <p:cNvSpPr txBox="1"/>
          <p:nvPr/>
        </p:nvSpPr>
        <p:spPr>
          <a:xfrm>
            <a:off x="953150" y="3558350"/>
            <a:ext cx="67983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Assault-related offenses dominate, especially in Brooklyn and Bronx, signaling persistent violence pressure zones.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Manhattan leads in petit larceny — theft concentrated in retail and tourist districts.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Drug and weapon arrests cluster in Bronx/Brooklyn, suggesting deeper social and enforcement dynamics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Staten Island remains consistently low-risk with limited offense diversity.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8d72df6ae0_0_55"/>
          <p:cNvSpPr/>
          <p:nvPr/>
        </p:nvSpPr>
        <p:spPr>
          <a:xfrm flipH="1" rot="10800000">
            <a:off x="3737089" y="1526527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38d72df6ae0_0_55"/>
          <p:cNvSpPr txBox="1"/>
          <p:nvPr/>
        </p:nvSpPr>
        <p:spPr>
          <a:xfrm>
            <a:off x="3947677" y="1468616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g38d72df6ae0_0_55"/>
          <p:cNvSpPr/>
          <p:nvPr/>
        </p:nvSpPr>
        <p:spPr>
          <a:xfrm flipH="1" rot="10800000">
            <a:off x="6353673" y="1526527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38d72df6ae0_0_55"/>
          <p:cNvSpPr txBox="1"/>
          <p:nvPr/>
        </p:nvSpPr>
        <p:spPr>
          <a:xfrm>
            <a:off x="6564261" y="1468616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38d72df6ae0_0_55"/>
          <p:cNvSpPr/>
          <p:nvPr/>
        </p:nvSpPr>
        <p:spPr>
          <a:xfrm flipH="1" rot="10800000">
            <a:off x="3737089" y="2518872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38d72df6ae0_0_55"/>
          <p:cNvSpPr txBox="1"/>
          <p:nvPr/>
        </p:nvSpPr>
        <p:spPr>
          <a:xfrm>
            <a:off x="3947677" y="2460961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38d72df6ae0_0_55"/>
          <p:cNvSpPr/>
          <p:nvPr/>
        </p:nvSpPr>
        <p:spPr>
          <a:xfrm flipH="1" rot="10800000">
            <a:off x="6353673" y="2518872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g38d72df6ae0_0_55"/>
          <p:cNvSpPr txBox="1"/>
          <p:nvPr/>
        </p:nvSpPr>
        <p:spPr>
          <a:xfrm>
            <a:off x="6564261" y="2460961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38d72df6ae0_0_55"/>
          <p:cNvSpPr/>
          <p:nvPr/>
        </p:nvSpPr>
        <p:spPr>
          <a:xfrm flipH="1" rot="10800000">
            <a:off x="3737089" y="3496701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38d72df6ae0_0_55"/>
          <p:cNvSpPr txBox="1"/>
          <p:nvPr/>
        </p:nvSpPr>
        <p:spPr>
          <a:xfrm>
            <a:off x="3947677" y="3438790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38d72df6ae0_0_55"/>
          <p:cNvSpPr/>
          <p:nvPr/>
        </p:nvSpPr>
        <p:spPr>
          <a:xfrm flipH="1" rot="10800000">
            <a:off x="6353673" y="3496701"/>
            <a:ext cx="110862" cy="230418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38d72df6ae0_0_55"/>
          <p:cNvSpPr txBox="1"/>
          <p:nvPr/>
        </p:nvSpPr>
        <p:spPr>
          <a:xfrm>
            <a:off x="6564261" y="3438790"/>
            <a:ext cx="18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g38d72df6ae0_0_55"/>
          <p:cNvSpPr txBox="1"/>
          <p:nvPr/>
        </p:nvSpPr>
        <p:spPr>
          <a:xfrm>
            <a:off x="596327" y="1998868"/>
            <a:ext cx="2358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5" name="Google Shape;255;g38d72df6ae0_0_55"/>
          <p:cNvCxnSpPr/>
          <p:nvPr/>
        </p:nvCxnSpPr>
        <p:spPr>
          <a:xfrm>
            <a:off x="1590675" y="3035810"/>
            <a:ext cx="390600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56" name="Google Shape;256;g38d72df6ae0_0_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矢量智能对象" id="257" name="Google Shape;257;g38d72df6ae0_0_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28305" y="194945"/>
            <a:ext cx="949959" cy="9518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258" name="Google Shape;258;g38d72df6ae0_0_5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51445" y="4465955"/>
            <a:ext cx="1301112" cy="58356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g38d72df6ae0_0_55"/>
          <p:cNvSpPr txBox="1"/>
          <p:nvPr/>
        </p:nvSpPr>
        <p:spPr>
          <a:xfrm>
            <a:off x="900075" y="4221700"/>
            <a:ext cx="67983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65 plus ~3k far below 45 to 64 ~31k Interpretation specialized senior dockets likely low impact relative to adult services.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25 to 44 is about 84k the largest while Interpretation focus reentry employment and supervision on 25 to 44.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60" name="Google Shape;260;g38d72df6ae0_0_5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79700" y="358388"/>
            <a:ext cx="4824074" cy="386332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38d72df6ae0_0_55"/>
          <p:cNvSpPr txBox="1"/>
          <p:nvPr/>
        </p:nvSpPr>
        <p:spPr>
          <a:xfrm>
            <a:off x="6649350" y="355725"/>
            <a:ext cx="2283000" cy="3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"/>
          <p:cNvSpPr/>
          <p:nvPr/>
        </p:nvSpPr>
        <p:spPr>
          <a:xfrm flipH="1" rot="10800000">
            <a:off x="3737089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8"/>
          <p:cNvSpPr txBox="1"/>
          <p:nvPr/>
        </p:nvSpPr>
        <p:spPr>
          <a:xfrm>
            <a:off x="3947677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工作概述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8"/>
          <p:cNvSpPr/>
          <p:nvPr/>
        </p:nvSpPr>
        <p:spPr>
          <a:xfrm flipH="1" rot="10800000">
            <a:off x="6353673" y="1526536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8"/>
          <p:cNvSpPr txBox="1"/>
          <p:nvPr/>
        </p:nvSpPr>
        <p:spPr>
          <a:xfrm>
            <a:off x="6564261" y="1468616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数据分析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8"/>
          <p:cNvSpPr/>
          <p:nvPr/>
        </p:nvSpPr>
        <p:spPr>
          <a:xfrm flipH="1" rot="10800000">
            <a:off x="3737089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8"/>
          <p:cNvSpPr txBox="1"/>
          <p:nvPr/>
        </p:nvSpPr>
        <p:spPr>
          <a:xfrm>
            <a:off x="3947677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用户分析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8"/>
          <p:cNvSpPr/>
          <p:nvPr/>
        </p:nvSpPr>
        <p:spPr>
          <a:xfrm flipH="1" rot="10800000">
            <a:off x="6353673" y="2518881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8"/>
          <p:cNvSpPr txBox="1"/>
          <p:nvPr/>
        </p:nvSpPr>
        <p:spPr>
          <a:xfrm>
            <a:off x="6564261" y="2460961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市场分析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8"/>
          <p:cNvSpPr/>
          <p:nvPr/>
        </p:nvSpPr>
        <p:spPr>
          <a:xfrm flipH="1" rot="10800000">
            <a:off x="3737089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8"/>
          <p:cNvSpPr txBox="1"/>
          <p:nvPr/>
        </p:nvSpPr>
        <p:spPr>
          <a:xfrm>
            <a:off x="3947677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财务分析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8"/>
          <p:cNvSpPr/>
          <p:nvPr/>
        </p:nvSpPr>
        <p:spPr>
          <a:xfrm flipH="1" rot="10800000">
            <a:off x="6353673" y="3496710"/>
            <a:ext cx="110840" cy="230409"/>
          </a:xfrm>
          <a:prstGeom prst="flowChartDocument">
            <a:avLst/>
          </a:prstGeom>
          <a:solidFill>
            <a:srgbClr val="00B2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8"/>
          <p:cNvSpPr txBox="1"/>
          <p:nvPr/>
        </p:nvSpPr>
        <p:spPr>
          <a:xfrm>
            <a:off x="6564261" y="3438790"/>
            <a:ext cx="18523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销售分析</a:t>
            </a:r>
            <a:endParaRPr b="1"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8"/>
          <p:cNvSpPr txBox="1"/>
          <p:nvPr/>
        </p:nvSpPr>
        <p:spPr>
          <a:xfrm>
            <a:off x="596327" y="1998868"/>
            <a:ext cx="2357961" cy="1014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b="1" sz="6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0" name="Google Shape;280;p8"/>
          <p:cNvCxnSpPr/>
          <p:nvPr/>
        </p:nvCxnSpPr>
        <p:spPr>
          <a:xfrm>
            <a:off x="1590675" y="3035810"/>
            <a:ext cx="390525" cy="0"/>
          </a:xfrm>
          <a:prstGeom prst="straightConnector1">
            <a:avLst/>
          </a:prstGeom>
          <a:noFill/>
          <a:ln cap="flat" cmpd="sng" w="9525">
            <a:solidFill>
              <a:srgbClr val="2A87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81" name="Google Shape;28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cb45955e1b5c4cd5da3685665a0c457" id="282" name="Google Shape;28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1445" y="4465955"/>
            <a:ext cx="1301115" cy="583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15892" y="63000"/>
            <a:ext cx="6909106" cy="3910799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8"/>
          <p:cNvSpPr txBox="1"/>
          <p:nvPr/>
        </p:nvSpPr>
        <p:spPr>
          <a:xfrm>
            <a:off x="1156788" y="3973805"/>
            <a:ext cx="66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Bronx &amp; Brooklyn: Slowest EMS response — high service strain.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Manhattan: Fast, stable response — dense resource network.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Pattern: More crime → slower response.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Implication: Need adaptive, borough-specific EMS planning.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自定义 11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308BC4"/>
      </a:accent1>
      <a:accent2>
        <a:srgbClr val="73C8FF"/>
      </a:accent2>
      <a:accent3>
        <a:srgbClr val="308BC4"/>
      </a:accent3>
      <a:accent4>
        <a:srgbClr val="73C8FF"/>
      </a:accent4>
      <a:accent5>
        <a:srgbClr val="308BC4"/>
      </a:accent5>
      <a:accent6>
        <a:srgbClr val="73C8FF"/>
      </a:accent6>
      <a:hlink>
        <a:srgbClr val="007FA2"/>
      </a:hlink>
      <a:folHlink>
        <a:srgbClr val="FF495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2025-10-15T21:11:08Z</dcterms:created>
  <dc:creator>USER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2052-12.1.22553.22553</vt:lpwstr>
  </property>
  <property fmtid="{D5CDD505-2E9C-101B-9397-08002B2CF9AE}" pid="3" name="KSOTemplateUUID">
    <vt:lpwstr>v1.0_mb_mkRW5OUtEuA4gGu299bwVg==</vt:lpwstr>
  </property>
  <property fmtid="{D5CDD505-2E9C-101B-9397-08002B2CF9AE}" pid="4" name="ICV">
    <vt:lpwstr>EEA5EC52A5AE767168A0ED685D44579C_41</vt:lpwstr>
  </property>
</Properties>
</file>